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42F8-7123-4572-A304-3ED2740283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Greek &amp; Latin Roots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24389-595B-4BB8-9CEE-B5A9F7D8AF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11</a:t>
            </a:r>
          </a:p>
        </p:txBody>
      </p:sp>
    </p:spTree>
    <p:extLst>
      <p:ext uri="{BB962C8B-B14F-4D97-AF65-F5344CB8AC3E}">
        <p14:creationId xmlns:p14="http://schemas.microsoft.com/office/powerpoint/2010/main" val="1222314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0ACFA-D3B3-4217-B0CB-1F9F421FF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FID, Latin “to trust, to believe”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F4BC6-4DB3-4967-9F04-71C622474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DIFFIDENT (adj.) – shy; not assertive or confident, bashful,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FIDELITY (n.) – faithfulness; loyalty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CONFIDE (v.) – to trust (another) with information or a secret</a:t>
            </a:r>
          </a:p>
        </p:txBody>
      </p:sp>
    </p:spTree>
    <p:extLst>
      <p:ext uri="{BB962C8B-B14F-4D97-AF65-F5344CB8AC3E}">
        <p14:creationId xmlns:p14="http://schemas.microsoft.com/office/powerpoint/2010/main" val="65094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DD9E-B466-43B2-A16C-4F698280E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FALL, Latin “to deceive”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2D316-1311-471A-856E-39F71B4D0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FALLACY (n.) – a misleading or mistaken idea, misconception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FALLACIOUS (adj.) – misleading or </a:t>
            </a:r>
            <a:r>
              <a:rPr lang="en-US" sz="3200" dirty="0" err="1"/>
              <a:t>disceptive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FALLIBLE (adj.) – capable of being mistaken, imperfect</a:t>
            </a:r>
          </a:p>
        </p:txBody>
      </p:sp>
    </p:spTree>
    <p:extLst>
      <p:ext uri="{BB962C8B-B14F-4D97-AF65-F5344CB8AC3E}">
        <p14:creationId xmlns:p14="http://schemas.microsoft.com/office/powerpoint/2010/main" val="225984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24999-FB46-4471-B6F3-DCEA107F1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CRED, Latin “to trust, to believe”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7DAE5-DAAB-48B7-834A-7FEBFE4B6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/>
              <a:t>CREDIBLE (adj.) – able to be trusted in or believed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CREDENCE (n.) – a trust or belief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CREDULITY (n.) – a tendency to believe things too quickly or easily, gullible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INCREDULOUS (adj.) – unable to believe something; amazed</a:t>
            </a:r>
          </a:p>
        </p:txBody>
      </p:sp>
    </p:spTree>
    <p:extLst>
      <p:ext uri="{BB962C8B-B14F-4D97-AF65-F5344CB8AC3E}">
        <p14:creationId xmlns:p14="http://schemas.microsoft.com/office/powerpoint/2010/main" val="36221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89BB6-6AFC-4D1E-870D-6CFAB749E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DUB, Latin “doubtful”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97CF8-216B-4CEF-889F-71FBDB321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DUBIOUS (adj.) – uncertain; doubtful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INDUBITABLE (adj.) – certain beyond doubt or question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REDOUBTABLE (adj.) – worthy of fear or respect; mighty; formidable</a:t>
            </a:r>
          </a:p>
        </p:txBody>
      </p:sp>
    </p:spTree>
    <p:extLst>
      <p:ext uri="{BB962C8B-B14F-4D97-AF65-F5344CB8AC3E}">
        <p14:creationId xmlns:p14="http://schemas.microsoft.com/office/powerpoint/2010/main" val="3235203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90BC0-4670-471E-836D-44B6BFBB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FIDELITY     REDOUBTABLE     DUBIOUS     CONFIDE          DIFFIDENT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2DCC1-7DD0-4DA7-8F99-60DF10390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75" y="2185260"/>
            <a:ext cx="11685722" cy="4432515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Although she looked ____________________ when I suggested climbing the fence, Lizzie went along with the plan.</a:t>
            </a:r>
          </a:p>
          <a:p>
            <a:pPr marL="342900" indent="-342900">
              <a:buAutoNum type="arabicPeriod"/>
            </a:pPr>
            <a:r>
              <a:rPr lang="en-US" sz="2800" dirty="0"/>
              <a:t>The ____________________ you displayed when your friends were in danger shows me how loyal you really are.</a:t>
            </a:r>
          </a:p>
          <a:p>
            <a:pPr marL="342900" indent="-342900">
              <a:buAutoNum type="arabicPeriod"/>
            </a:pPr>
            <a:r>
              <a:rPr lang="en-US" sz="2800" dirty="0"/>
              <a:t>I hope that Andrew will not ____________________ in Jeff since Jeff has a reputation for spreading other people’s secrets around.</a:t>
            </a:r>
          </a:p>
          <a:p>
            <a:pPr marL="342900" indent="-342900">
              <a:buAutoNum type="arabicPeriod"/>
            </a:pPr>
            <a:r>
              <a:rPr lang="en-US" sz="2800" dirty="0"/>
              <a:t>The army was facing its most ____________________  foe, a force almost three times bigger than itself.</a:t>
            </a:r>
          </a:p>
        </p:txBody>
      </p:sp>
    </p:spTree>
    <p:extLst>
      <p:ext uri="{BB962C8B-B14F-4D97-AF65-F5344CB8AC3E}">
        <p14:creationId xmlns:p14="http://schemas.microsoft.com/office/powerpoint/2010/main" val="150704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8E27E-D3D9-4438-832E-92808EADB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FALLACY     DIFFIDENT     FALLACIOUS     CREDULITY          INDUBITABLE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0A9C1-CCF2-46FA-9B28-A9884590F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en-US" sz="3200" dirty="0"/>
              <a:t>.  That the evidence was falsified now seems ____________________ .</a:t>
            </a:r>
          </a:p>
          <a:p>
            <a:pPr marL="342900" indent="-342900">
              <a:buAutoNum type="arabicPeriod" startAt="6"/>
            </a:pPr>
            <a:r>
              <a:rPr lang="en-US" sz="3200" dirty="0"/>
              <a:t>Dr. Leary’s more ____________________  patients are sometimes too shy or nervous to ask questions about their health.</a:t>
            </a:r>
          </a:p>
          <a:p>
            <a:pPr marL="342900" indent="-342900">
              <a:buAutoNum type="arabicPeriod" startAt="6"/>
            </a:pPr>
            <a:r>
              <a:rPr lang="en-US" sz="3200" dirty="0"/>
              <a:t>The ____________________ that you showed to the car salesman will make him think he can overcharge you.</a:t>
            </a:r>
          </a:p>
          <a:p>
            <a:pPr marL="342900" indent="-342900">
              <a:buAutoNum type="arabicPeriod" startAt="6"/>
            </a:pPr>
            <a:r>
              <a:rPr lang="en-US" sz="3200" dirty="0"/>
              <a:t>Do not try to undermine my argument with ____________________  logic and unreliable evidence.  </a:t>
            </a:r>
          </a:p>
        </p:txBody>
      </p:sp>
    </p:spTree>
    <p:extLst>
      <p:ext uri="{BB962C8B-B14F-4D97-AF65-F5344CB8AC3E}">
        <p14:creationId xmlns:p14="http://schemas.microsoft.com/office/powerpoint/2010/main" val="3472205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33586-46FC-419A-A8FB-B0DB4F51A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FALLIBLE     CREDIBLE     CREDENCE     DUBIOUS   FALLACY   INCREDULOUS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8B04D-D9F1-45DB-B4A7-C07D029DF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545653"/>
          </a:xfrm>
        </p:spPr>
        <p:txBody>
          <a:bodyPr>
            <a:noAutofit/>
          </a:bodyPr>
          <a:lstStyle/>
          <a:p>
            <a:pPr marL="342900" indent="-342900">
              <a:buAutoNum type="arabicPeriod" startAt="9"/>
            </a:pPr>
            <a:r>
              <a:rPr lang="en-US" sz="2400" dirty="0"/>
              <a:t>The detective thought the witness’s story was ____________________  enough.</a:t>
            </a:r>
          </a:p>
          <a:p>
            <a:pPr marL="342900" indent="-342900">
              <a:buAutoNum type="arabicPeriod" startAt="9"/>
            </a:pPr>
            <a:r>
              <a:rPr lang="en-US" sz="2400" dirty="0"/>
              <a:t>  Until I fell in love with someone who was totally uninterested in me, I really didn’t think I was ____________________ .</a:t>
            </a:r>
          </a:p>
          <a:p>
            <a:pPr marL="342900" indent="-342900">
              <a:buAutoNum type="arabicPeriod" startAt="9"/>
            </a:pPr>
            <a:r>
              <a:rPr lang="en-US" sz="2400" dirty="0"/>
              <a:t>  How much ____________________  do you give to the flashy stories you see on the local news?</a:t>
            </a:r>
          </a:p>
          <a:p>
            <a:pPr marL="342900" indent="-342900">
              <a:buAutoNum type="arabicPeriod" startAt="9"/>
            </a:pPr>
            <a:r>
              <a:rPr lang="en-US" sz="2400" dirty="0"/>
              <a:t>  Although the salesman’s pitch was convincing, it was based on a(n) ____________________ .</a:t>
            </a:r>
          </a:p>
          <a:p>
            <a:pPr marL="342900" indent="-342900">
              <a:buAutoNum type="arabicPeriod" startAt="9"/>
            </a:pPr>
            <a:r>
              <a:rPr lang="en-US" sz="2400" dirty="0"/>
              <a:t>  My grandmother is over 80, and many of my friends are ____________________  that she still plays tennis.</a:t>
            </a:r>
          </a:p>
        </p:txBody>
      </p:sp>
    </p:spTree>
    <p:extLst>
      <p:ext uri="{BB962C8B-B14F-4D97-AF65-F5344CB8AC3E}">
        <p14:creationId xmlns:p14="http://schemas.microsoft.com/office/powerpoint/2010/main" val="1699387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3301</TotalTime>
  <Words>429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Savon</vt:lpstr>
      <vt:lpstr>Greek &amp; Latin Roots</vt:lpstr>
      <vt:lpstr>FID, Latin “to trust, to believe”</vt:lpstr>
      <vt:lpstr>FALL, Latin “to deceive”</vt:lpstr>
      <vt:lpstr>CRED, Latin “to trust, to believe”</vt:lpstr>
      <vt:lpstr>DUB, Latin “doubtful”</vt:lpstr>
      <vt:lpstr>FIDELITY     REDOUBTABLE     DUBIOUS     CONFIDE          DIFFIDENT</vt:lpstr>
      <vt:lpstr>FALLACY     DIFFIDENT     FALLACIOUS     CREDULITY          INDUBITABLE</vt:lpstr>
      <vt:lpstr>FALLIBLE     CREDIBLE     CREDENCE     DUBIOUS   FALLACY   INCREDULOUS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&amp; Latin Roots</dc:title>
  <dc:creator> </dc:creator>
  <cp:lastModifiedBy> </cp:lastModifiedBy>
  <cp:revision>7</cp:revision>
  <dcterms:created xsi:type="dcterms:W3CDTF">2019-04-07T20:57:10Z</dcterms:created>
  <dcterms:modified xsi:type="dcterms:W3CDTF">2019-05-04T19:38:59Z</dcterms:modified>
</cp:coreProperties>
</file>