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6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5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4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5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E27762-3984-401F-8BC6-665CF911C47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9DD8E4-CE4D-4D96-AF3F-F0C81BE04A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9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438E-0250-43E4-AA81-2F258A977F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&amp; 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91123-3B3E-4C40-ACA6-E0CACCA1E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6</a:t>
            </a:r>
          </a:p>
        </p:txBody>
      </p:sp>
    </p:spTree>
    <p:extLst>
      <p:ext uri="{BB962C8B-B14F-4D97-AF65-F5344CB8AC3E}">
        <p14:creationId xmlns:p14="http://schemas.microsoft.com/office/powerpoint/2010/main" val="420087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2408-45AD-457B-BC4B-8A0CE4B9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HER, HES  </a:t>
            </a:r>
            <a:br>
              <a:rPr lang="en-US" dirty="0"/>
            </a:br>
            <a:r>
              <a:rPr lang="en-US" dirty="0"/>
              <a:t>from Latin “to attach; to be fixed”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7D2D-368E-46C0-9637-235B81C2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37347"/>
            <a:ext cx="10058400" cy="3099892"/>
          </a:xfrm>
        </p:spPr>
        <p:txBody>
          <a:bodyPr>
            <a:normAutofit/>
          </a:bodyPr>
          <a:lstStyle/>
          <a:p>
            <a:r>
              <a:rPr lang="en-US" sz="2600" dirty="0"/>
              <a:t>Adherent – (n.)  a follower of a person or idea</a:t>
            </a:r>
          </a:p>
          <a:p>
            <a:endParaRPr lang="en-US" sz="2600" dirty="0"/>
          </a:p>
          <a:p>
            <a:r>
              <a:rPr lang="en-US" sz="2600" dirty="0"/>
              <a:t>Incoherent – (adj.)  not able to be understood; nonsensical</a:t>
            </a:r>
          </a:p>
          <a:p>
            <a:endParaRPr lang="en-US" sz="2600" dirty="0"/>
          </a:p>
          <a:p>
            <a:r>
              <a:rPr lang="en-US" sz="2600" dirty="0"/>
              <a:t>Inherent – (adj.)  existing as a natural part</a:t>
            </a:r>
          </a:p>
        </p:txBody>
      </p:sp>
    </p:spTree>
    <p:extLst>
      <p:ext uri="{BB962C8B-B14F-4D97-AF65-F5344CB8AC3E}">
        <p14:creationId xmlns:p14="http://schemas.microsoft.com/office/powerpoint/2010/main" val="244270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C540-DCF4-4223-B669-E1E965B5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FUS, from Latin “to pour out”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CD20-61B2-40F0-A284-2C299A0F9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98017"/>
            <a:ext cx="10058400" cy="3542343"/>
          </a:xfrm>
        </p:spPr>
        <p:txBody>
          <a:bodyPr/>
          <a:lstStyle/>
          <a:p>
            <a:r>
              <a:rPr lang="en-US" sz="2600" dirty="0"/>
              <a:t>Diffuse – </a:t>
            </a:r>
          </a:p>
          <a:p>
            <a:pPr lvl="1"/>
            <a:r>
              <a:rPr lang="en-US" sz="2600" dirty="0"/>
              <a:t>1.  (adj.)  not concentrated or focused; wordy</a:t>
            </a:r>
          </a:p>
          <a:p>
            <a:pPr lvl="1"/>
            <a:r>
              <a:rPr lang="en-US" sz="2600" dirty="0"/>
              <a:t>2.  (v.)  to spread out or distribute</a:t>
            </a:r>
          </a:p>
          <a:p>
            <a:pPr marL="201168" lvl="1" indent="0">
              <a:buNone/>
            </a:pPr>
            <a:endParaRPr lang="en-US" sz="2600" dirty="0"/>
          </a:p>
          <a:p>
            <a:pPr marL="201168" lvl="1" indent="0">
              <a:buNone/>
            </a:pPr>
            <a:r>
              <a:rPr lang="en-US" sz="2600" dirty="0"/>
              <a:t>Effusive – (adj.) overflowing with words or feelings; gushing</a:t>
            </a:r>
          </a:p>
          <a:p>
            <a:pPr marL="201168" lvl="1" indent="0">
              <a:buNone/>
            </a:pPr>
            <a:endParaRPr lang="en-US" sz="2600" dirty="0"/>
          </a:p>
          <a:p>
            <a:pPr marL="201168" lvl="1" indent="0">
              <a:buNone/>
            </a:pPr>
            <a:r>
              <a:rPr lang="en-US" sz="2600" dirty="0"/>
              <a:t>Profuse – (adj.)  plentiful, abundant, a 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6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E98B-A931-4649-AA60-D9C3DD25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SOLU, SOLV</a:t>
            </a:r>
            <a:br>
              <a:rPr lang="en-US" dirty="0"/>
            </a:br>
            <a:r>
              <a:rPr lang="en-US" dirty="0"/>
              <a:t>from Latin “to loosen, to solve”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BDACE-4925-48F1-907F-76D0C319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11204"/>
            <a:ext cx="10058400" cy="3758653"/>
          </a:xfrm>
        </p:spPr>
        <p:txBody>
          <a:bodyPr/>
          <a:lstStyle/>
          <a:p>
            <a:r>
              <a:rPr lang="en-US" sz="2600" dirty="0"/>
              <a:t>Resolute – (adj.)  determined, steadfast</a:t>
            </a:r>
          </a:p>
          <a:p>
            <a:endParaRPr lang="en-US" sz="2600" dirty="0"/>
          </a:p>
          <a:p>
            <a:r>
              <a:rPr lang="en-US" sz="2600" dirty="0"/>
              <a:t>Dissolute – (adj.)  devoted to sensual pleasure; lacking moral restraint</a:t>
            </a:r>
          </a:p>
          <a:p>
            <a:endParaRPr lang="en-US" sz="2600" dirty="0"/>
          </a:p>
          <a:p>
            <a:r>
              <a:rPr lang="en-US" sz="2600" dirty="0"/>
              <a:t>Insoluble – (adj.)</a:t>
            </a:r>
          </a:p>
          <a:p>
            <a:pPr lvl="1"/>
            <a:r>
              <a:rPr lang="en-US" sz="2600" dirty="0"/>
              <a:t>1. impossible to solve or fix</a:t>
            </a:r>
          </a:p>
          <a:p>
            <a:pPr lvl="1"/>
            <a:r>
              <a:rPr lang="en-US" sz="2600" dirty="0"/>
              <a:t>2.  Unable to be dissolved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CC96-525C-497B-8A12-BEEC86B9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</a:t>
            </a:r>
            <a:br>
              <a:rPr lang="en-US" dirty="0"/>
            </a:br>
            <a:r>
              <a:rPr lang="en-US" dirty="0"/>
              <a:t>from Latin “to select, to choose, to gather”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A8360-00D3-4767-A312-E7ECA715B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06173"/>
            <a:ext cx="10058400" cy="2913079"/>
          </a:xfrm>
        </p:spPr>
        <p:txBody>
          <a:bodyPr>
            <a:normAutofit/>
          </a:bodyPr>
          <a:lstStyle/>
          <a:p>
            <a:r>
              <a:rPr lang="en-US" sz="2600" dirty="0"/>
              <a:t>Diligent – (adj.) hardworking and careful</a:t>
            </a:r>
          </a:p>
          <a:p>
            <a:endParaRPr lang="en-US" sz="2600" dirty="0"/>
          </a:p>
          <a:p>
            <a:r>
              <a:rPr lang="en-US" sz="2600" dirty="0"/>
              <a:t>Recollect – (v.)  to remember, to recall</a:t>
            </a:r>
          </a:p>
          <a:p>
            <a:endParaRPr lang="en-US" sz="2600" dirty="0"/>
          </a:p>
          <a:p>
            <a:r>
              <a:rPr lang="en-US" sz="2600" dirty="0"/>
              <a:t>Sacrilege – (n.)  an act against a holy person or place</a:t>
            </a:r>
          </a:p>
        </p:txBody>
      </p:sp>
    </p:spTree>
    <p:extLst>
      <p:ext uri="{BB962C8B-B14F-4D97-AF65-F5344CB8AC3E}">
        <p14:creationId xmlns:p14="http://schemas.microsoft.com/office/powerpoint/2010/main" val="23204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AF54-618D-4AEE-B6B6-A24DC569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550606"/>
            <a:ext cx="10058400" cy="1436814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r>
              <a:rPr lang="en-US" sz="3600" spc="-50" dirty="0">
                <a:latin typeface="+mj-lt"/>
                <a:ea typeface="+mj-ea"/>
                <a:cs typeface="+mj-cs"/>
              </a:rPr>
              <a:t>RESOLUTE		INHERENT		DILIGENT	</a:t>
            </a:r>
          </a:p>
          <a:p>
            <a:pPr algn="ctr"/>
            <a:r>
              <a:rPr lang="en-US" sz="3600" spc="-50" dirty="0">
                <a:latin typeface="+mj-lt"/>
                <a:ea typeface="+mj-ea"/>
                <a:cs typeface="+mj-cs"/>
              </a:rPr>
              <a:t>INCOHERENT		RECOLLECT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FEC578-CC9B-47BB-8276-181CB79E7FBC}"/>
              </a:ext>
            </a:extLst>
          </p:cNvPr>
          <p:cNvSpPr txBox="1"/>
          <p:nvPr/>
        </p:nvSpPr>
        <p:spPr>
          <a:xfrm>
            <a:off x="1175657" y="1884784"/>
            <a:ext cx="99800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The witness could not ____________________ exactly where he was on the night of the murder.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Although he was many times smaller than his opponent, the little dog faced the bear with ____________________ toughness.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Amy’s dance teacher recommended her as the one person in the class who was ____________________ enough to practice several hours each day.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Andrew often wondered if the desire to fight was ____________________ in his character because he always seemed to be arguing with someone.</a:t>
            </a:r>
          </a:p>
        </p:txBody>
      </p:sp>
    </p:spTree>
    <p:extLst>
      <p:ext uri="{BB962C8B-B14F-4D97-AF65-F5344CB8AC3E}">
        <p14:creationId xmlns:p14="http://schemas.microsoft.com/office/powerpoint/2010/main" val="230726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AD67-126C-491A-BF0F-A2E255B1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DIFFUSE 		INSOLUBLE 	INCOHERENT </a:t>
            </a:r>
            <a:br>
              <a:rPr lang="en-US" sz="3600" dirty="0"/>
            </a:br>
            <a:r>
              <a:rPr lang="en-US" sz="3600" dirty="0"/>
              <a:t>INHERENT 	SACRILEGE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4F9B4-6896-44B7-82F0-3FBEBC12B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7" y="1845734"/>
            <a:ext cx="11234057" cy="4023360"/>
          </a:xfrm>
        </p:spPr>
        <p:txBody>
          <a:bodyPr>
            <a:noAutofit/>
          </a:bodyPr>
          <a:lstStyle/>
          <a:p>
            <a:r>
              <a:rPr lang="en-US" sz="2400" dirty="0"/>
              <a:t>5.  The colors in the Van Gogh painting seemed to ____________________ into each other.</a:t>
            </a:r>
          </a:p>
          <a:p>
            <a:endParaRPr lang="en-US" sz="2400" dirty="0"/>
          </a:p>
          <a:p>
            <a:r>
              <a:rPr lang="en-US" sz="2400" dirty="0"/>
              <a:t>6.  Do you think selling goods and services in a holy place is a(n) ____________________?</a:t>
            </a:r>
          </a:p>
          <a:p>
            <a:endParaRPr lang="en-US" sz="2400" dirty="0"/>
          </a:p>
          <a:p>
            <a:r>
              <a:rPr lang="en-US" sz="2400" dirty="0"/>
              <a:t>7.  The medicine made Sean talk so fast he was ____________________; none of his friends could understand what he was saying.</a:t>
            </a:r>
          </a:p>
          <a:p>
            <a:endParaRPr lang="en-US" sz="2400" dirty="0"/>
          </a:p>
          <a:p>
            <a:r>
              <a:rPr lang="en-US" sz="2400" dirty="0"/>
              <a:t>8.  The birds regularly eat seemingly ____________________ material like tough bark and stones.</a:t>
            </a:r>
          </a:p>
        </p:txBody>
      </p:sp>
    </p:spTree>
    <p:extLst>
      <p:ext uri="{BB962C8B-B14F-4D97-AF65-F5344CB8AC3E}">
        <p14:creationId xmlns:p14="http://schemas.microsoft.com/office/powerpoint/2010/main" val="26766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D453-A7BF-4124-8443-6293B125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22" y="104906"/>
            <a:ext cx="10058400" cy="1450757"/>
          </a:xfrm>
        </p:spPr>
        <p:txBody>
          <a:bodyPr/>
          <a:lstStyle/>
          <a:p>
            <a:pPr algn="ctr"/>
            <a:r>
              <a:rPr lang="en-US" dirty="0"/>
              <a:t>PROFUSE  	INSOLUBLE 	ADHERENT EFFUSIVE  	DISSOLUTE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80533-DB75-4BF5-8776-1ACAE2DE4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845734"/>
            <a:ext cx="10552923" cy="3985899"/>
          </a:xfrm>
        </p:spPr>
        <p:txBody>
          <a:bodyPr>
            <a:noAutofit/>
          </a:bodyPr>
          <a:lstStyle/>
          <a:p>
            <a:r>
              <a:rPr lang="en-US" sz="2800" dirty="0"/>
              <a:t>9.  DJ was never a(n) ____________________ of the “every man for himself” philosophy; he always tried to help others.</a:t>
            </a:r>
          </a:p>
          <a:p>
            <a:r>
              <a:rPr lang="en-US" sz="2800" dirty="0"/>
              <a:t>10.  While one of the twins was quiet and thoughtful, the other was ____________________ and energetic.</a:t>
            </a:r>
          </a:p>
          <a:p>
            <a:r>
              <a:rPr lang="en-US" sz="2800" dirty="0"/>
              <a:t>11.  Before anyone could say that I was leading a reckless, ____________________ existence, I had an experience that forced me to sober up.</a:t>
            </a:r>
          </a:p>
          <a:p>
            <a:r>
              <a:rPr lang="en-US" sz="2800" dirty="0"/>
              <a:t>12.  Ben expressed ____________________ regret for hitting the fence with his car, but he still had to pay for it.</a:t>
            </a:r>
          </a:p>
        </p:txBody>
      </p:sp>
    </p:spTree>
    <p:extLst>
      <p:ext uri="{BB962C8B-B14F-4D97-AF65-F5344CB8AC3E}">
        <p14:creationId xmlns:p14="http://schemas.microsoft.com/office/powerpoint/2010/main" val="2154402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5528</TotalTime>
  <Words>426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Greek &amp; Latin Roots</vt:lpstr>
      <vt:lpstr>HER, HES   from Latin “to attach; to be fixed”</vt:lpstr>
      <vt:lpstr>FUS, from Latin “to pour out”</vt:lpstr>
      <vt:lpstr>SOLU, SOLV from Latin “to loosen, to solve”</vt:lpstr>
      <vt:lpstr>LEG from Latin “to select, to choose, to gather”</vt:lpstr>
      <vt:lpstr>PowerPoint Presentation</vt:lpstr>
      <vt:lpstr>DIFFUSE   INSOLUBLE  INCOHERENT  INHERENT  SACRILEGE</vt:lpstr>
      <vt:lpstr>PROFUSE   INSOLUBLE  ADHERENT EFFUSIVE   DISSOLUTE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5</cp:revision>
  <dcterms:created xsi:type="dcterms:W3CDTF">2019-03-15T16:09:26Z</dcterms:created>
  <dcterms:modified xsi:type="dcterms:W3CDTF">2019-03-19T12:17:55Z</dcterms:modified>
</cp:coreProperties>
</file>