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0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8EBA8-44D2-4E93-8256-B244F47D06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2D272-F026-4222-99EF-5A52EF9F19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Greek and </a:t>
            </a:r>
            <a:r>
              <a:rPr lang="en-US" dirty="0" err="1"/>
              <a:t>latin</a:t>
            </a:r>
            <a:r>
              <a:rPr lang="en-US" dirty="0"/>
              <a:t> roots</a:t>
            </a:r>
          </a:p>
        </p:txBody>
      </p:sp>
    </p:spTree>
    <p:extLst>
      <p:ext uri="{BB962C8B-B14F-4D97-AF65-F5344CB8AC3E}">
        <p14:creationId xmlns:p14="http://schemas.microsoft.com/office/powerpoint/2010/main" val="49011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F1FA1-1634-438A-A11D-93EB7B33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“MON”</a:t>
            </a:r>
            <a:br>
              <a:rPr lang="en-US" dirty="0"/>
            </a:br>
            <a:r>
              <a:rPr lang="en-US" dirty="0" err="1"/>
              <a:t>latin</a:t>
            </a:r>
            <a:r>
              <a:rPr lang="en-US" dirty="0"/>
              <a:t>, to warn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AEDA3-F8CF-478F-BE16-C02EAC800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747" y="2239666"/>
            <a:ext cx="11054853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ADMONITION – (n.)  a gentle scolding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PREMONITION – (n.)  a vision; a warning of something before it happens </a:t>
            </a:r>
          </a:p>
          <a:p>
            <a:pPr marL="0" indent="0">
              <a:buNone/>
            </a:pPr>
            <a:r>
              <a:rPr lang="en-US" sz="320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87519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8EB6-B0E6-4AC3-A31C-243121A63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Consil</a:t>
            </a:r>
            <a:r>
              <a:rPr lang="en-US" dirty="0"/>
              <a:t>”</a:t>
            </a:r>
            <a:br>
              <a:rPr lang="en-US" dirty="0"/>
            </a:br>
            <a:r>
              <a:rPr lang="en-US" dirty="0"/>
              <a:t>Latin, To bring together, 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4EA39-2959-45BF-88BE-019F1EA6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2015732"/>
            <a:ext cx="11709918" cy="42357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COUNSEL – 	(v.)  to advise; to make a suggestion to, (n.)  advice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CONCILIATORY – (adj.)  intended to lessen another’s anger, appeasing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RECONCILE – (v.)  to bring back into agreement, harmonize</a:t>
            </a:r>
          </a:p>
        </p:txBody>
      </p:sp>
    </p:spTree>
    <p:extLst>
      <p:ext uri="{BB962C8B-B14F-4D97-AF65-F5344CB8AC3E}">
        <p14:creationId xmlns:p14="http://schemas.microsoft.com/office/powerpoint/2010/main" val="222047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D7F40-DB73-45AC-AE2B-255937384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Caut</a:t>
            </a:r>
            <a:r>
              <a:rPr lang="en-US" dirty="0"/>
              <a:t>”</a:t>
            </a:r>
            <a:br>
              <a:rPr lang="en-US" dirty="0"/>
            </a:br>
            <a:r>
              <a:rPr lang="en-US" dirty="0" err="1"/>
              <a:t>latin</a:t>
            </a:r>
            <a:r>
              <a:rPr lang="en-US" dirty="0"/>
              <a:t>, to be careful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1E77B-C830-46DE-BA13-2E0B49BEB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98" y="2413591"/>
            <a:ext cx="10700291" cy="34506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PRECAUTION – (n.)  an action taken against danger ahead of time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CAUTIOUS – (adj.)  careful not to get into danger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CAUTIONARY – (adj.)  intended to serve as a warning</a:t>
            </a:r>
          </a:p>
        </p:txBody>
      </p:sp>
    </p:spTree>
    <p:extLst>
      <p:ext uri="{BB962C8B-B14F-4D97-AF65-F5344CB8AC3E}">
        <p14:creationId xmlns:p14="http://schemas.microsoft.com/office/powerpoint/2010/main" val="193472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C021F-36DC-4273-8DC1-14555D22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suad</a:t>
            </a:r>
            <a:r>
              <a:rPr lang="en-US" dirty="0"/>
              <a:t>”</a:t>
            </a:r>
            <a:br>
              <a:rPr lang="en-US" dirty="0"/>
            </a:br>
            <a:r>
              <a:rPr lang="en-US" dirty="0"/>
              <a:t>LATIN, TO ADVISE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7E0A3-48AD-4E13-B803-B9C7E9B42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DISSUADE – (v.)  to convince one not to do something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PERSUASION – (n.)  a habit or type, preference</a:t>
            </a:r>
          </a:p>
        </p:txBody>
      </p:sp>
    </p:spTree>
    <p:extLst>
      <p:ext uri="{BB962C8B-B14F-4D97-AF65-F5344CB8AC3E}">
        <p14:creationId xmlns:p14="http://schemas.microsoft.com/office/powerpoint/2010/main" val="267290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50A5-EF19-4F5D-B917-8772D642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Admonition  	   dissuade     </a:t>
            </a:r>
            <a:br>
              <a:rPr lang="en-US" dirty="0"/>
            </a:br>
            <a:r>
              <a:rPr lang="en-US" dirty="0"/>
              <a:t>conciliatory  			   counsel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53996-FF65-4FBA-A2DD-4309E7B61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" y="2015732"/>
            <a:ext cx="11997731" cy="345061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000" dirty="0"/>
              <a:t>I could not ____________________ Parker from entering the beauty contest, no matter how hard I tried.</a:t>
            </a:r>
          </a:p>
          <a:p>
            <a:pPr marL="457200" indent="-457200">
              <a:buAutoNum type="arabicPeriod"/>
            </a:pPr>
            <a:r>
              <a:rPr lang="en-US" sz="3000" dirty="0"/>
              <a:t>Do you think Deanna’s gift of her favorite toy to KC was a(n) ____________________ act, meant to win back her brother’s favor?</a:t>
            </a:r>
          </a:p>
          <a:p>
            <a:pPr marL="457200" indent="-457200">
              <a:buAutoNum type="arabicPeriod"/>
            </a:pPr>
            <a:r>
              <a:rPr lang="en-US" sz="3000" dirty="0"/>
              <a:t>Having given Lionel a(n) ____________________ about being more careful, the teacher let him go.</a:t>
            </a:r>
          </a:p>
        </p:txBody>
      </p:sp>
    </p:spTree>
    <p:extLst>
      <p:ext uri="{BB962C8B-B14F-4D97-AF65-F5344CB8AC3E}">
        <p14:creationId xmlns:p14="http://schemas.microsoft.com/office/powerpoint/2010/main" val="198857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62806-F9D8-441E-A4A7-F9A6365A2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Cautionary   	  persuasion     </a:t>
            </a:r>
            <a:br>
              <a:rPr lang="en-US" dirty="0"/>
            </a:br>
            <a:r>
              <a:rPr lang="en-US" dirty="0"/>
              <a:t>precaution   	 	 reconcile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B9AC-5DE4-4959-BCAB-324F078FA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32" y="2015732"/>
            <a:ext cx="12007779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4.  As a ____________________, always wear a helmet when you ride your bike.</a:t>
            </a:r>
          </a:p>
          <a:p>
            <a:pPr marL="0" indent="0">
              <a:buNone/>
            </a:pPr>
            <a:r>
              <a:rPr lang="en-US" sz="3000" dirty="0"/>
              <a:t>5.  I am of the ____________________ that likes to stay in and read books; my sister is the sort of person who likes to go to parties and movies.</a:t>
            </a:r>
          </a:p>
          <a:p>
            <a:pPr marL="0" indent="0">
              <a:buNone/>
            </a:pPr>
            <a:r>
              <a:rPr lang="en-US" sz="3000" dirty="0"/>
              <a:t>6.  The popular, ____________________ song about not judging people made me and my friends rethink our values.</a:t>
            </a:r>
          </a:p>
        </p:txBody>
      </p:sp>
    </p:spTree>
    <p:extLst>
      <p:ext uri="{BB962C8B-B14F-4D97-AF65-F5344CB8AC3E}">
        <p14:creationId xmlns:p14="http://schemas.microsoft.com/office/powerpoint/2010/main" val="2381590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D3CA-FCAD-4D5D-ADA8-437C87F09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Precaution   	  counsel     premonition     	cautious   	  reconcile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03E32-2900-47C5-A212-CF8E18AAB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6" y="2015732"/>
            <a:ext cx="11859207" cy="3955860"/>
          </a:xfrm>
        </p:spPr>
        <p:txBody>
          <a:bodyPr>
            <a:noAutofit/>
          </a:bodyPr>
          <a:lstStyle/>
          <a:p>
            <a:pPr marL="457200" indent="-457200">
              <a:buAutoNum type="arabicPeriod" startAt="7"/>
            </a:pPr>
            <a:r>
              <a:rPr lang="en-US" sz="2500" dirty="0"/>
              <a:t>If you ____________________ Reed to seek help with his homework, he will probably take your advice.</a:t>
            </a:r>
          </a:p>
          <a:p>
            <a:pPr marL="457200" indent="-457200">
              <a:buAutoNum type="arabicPeriod" startAt="7"/>
            </a:pPr>
            <a:r>
              <a:rPr lang="en-US" sz="2500" dirty="0"/>
              <a:t>I had a terrible ____________________ and decided to stay home instead of going to work. </a:t>
            </a:r>
          </a:p>
          <a:p>
            <a:pPr marL="457200" indent="-457200">
              <a:buAutoNum type="arabicPeriod" startAt="7"/>
            </a:pPr>
            <a:r>
              <a:rPr lang="en-US" sz="2500" dirty="0"/>
              <a:t>Be ____________________ when it comes to your personal finances; try to save money.</a:t>
            </a:r>
          </a:p>
          <a:p>
            <a:pPr marL="457200" indent="-457200">
              <a:buAutoNum type="arabicPeriod" startAt="7"/>
            </a:pPr>
            <a:r>
              <a:rPr lang="en-US" sz="2500" dirty="0"/>
              <a:t>If you can ____________________ these two opinions, which are so different, I will be amazed.</a:t>
            </a:r>
          </a:p>
        </p:txBody>
      </p:sp>
    </p:spTree>
    <p:extLst>
      <p:ext uri="{BB962C8B-B14F-4D97-AF65-F5344CB8AC3E}">
        <p14:creationId xmlns:p14="http://schemas.microsoft.com/office/powerpoint/2010/main" val="331392797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1489</TotalTime>
  <Words>302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Unit 20</vt:lpstr>
      <vt:lpstr>“MON” latin, to warn</vt:lpstr>
      <vt:lpstr>“Consil” Latin, To bring together,  advice</vt:lpstr>
      <vt:lpstr>“Caut” latin, to be careful</vt:lpstr>
      <vt:lpstr>“suad” LATIN, TO ADVISE</vt:lpstr>
      <vt:lpstr>Admonition      dissuade      conciliatory        counsel</vt:lpstr>
      <vt:lpstr>Cautionary      persuasion      precaution       reconcile</vt:lpstr>
      <vt:lpstr>Precaution      counsel     premonition      cautious      reconcile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20</dc:title>
  <dc:creator> </dc:creator>
  <cp:lastModifiedBy> </cp:lastModifiedBy>
  <cp:revision>8</cp:revision>
  <dcterms:created xsi:type="dcterms:W3CDTF">2019-05-13T12:12:12Z</dcterms:created>
  <dcterms:modified xsi:type="dcterms:W3CDTF">2019-05-14T20:21:46Z</dcterms:modified>
</cp:coreProperties>
</file>