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1700" cy="46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541" y="0"/>
            <a:ext cx="2981700" cy="46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8BC5D-6A81-4795-8C7D-45864FF04D79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89"/>
            <a:ext cx="2981700" cy="46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541" y="8829989"/>
            <a:ext cx="2981700" cy="46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EE7E8-FDBB-47B1-BA40-9ED714C24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43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EEBF-FBB3-4978-9131-F172E7B772B1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1A8B-6A46-4FDE-9A20-03704AE1E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43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EEBF-FBB3-4978-9131-F172E7B772B1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1A8B-6A46-4FDE-9A20-03704AE1E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013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EEBF-FBB3-4978-9131-F172E7B772B1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1A8B-6A46-4FDE-9A20-03704AE1E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40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EEBF-FBB3-4978-9131-F172E7B772B1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1A8B-6A46-4FDE-9A20-03704AE1E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3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EEBF-FBB3-4978-9131-F172E7B772B1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1A8B-6A46-4FDE-9A20-03704AE1E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6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EEBF-FBB3-4978-9131-F172E7B772B1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1A8B-6A46-4FDE-9A20-03704AE1E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21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EEBF-FBB3-4978-9131-F172E7B772B1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1A8B-6A46-4FDE-9A20-03704AE1E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475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EEBF-FBB3-4978-9131-F172E7B772B1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1A8B-6A46-4FDE-9A20-03704AE1E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92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EEBF-FBB3-4978-9131-F172E7B772B1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1A8B-6A46-4FDE-9A20-03704AE1E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33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EEBF-FBB3-4978-9131-F172E7B772B1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1A8B-6A46-4FDE-9A20-03704AE1E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87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EEBF-FBB3-4978-9131-F172E7B772B1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1A8B-6A46-4FDE-9A20-03704AE1E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73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5EEBF-FBB3-4978-9131-F172E7B772B1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C1A8B-6A46-4FDE-9A20-03704AE1E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97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1073246" cy="6622026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Metaphor:  Fate is like a ___________________________.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 parameters are fixed towards a final outcome.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Because they are human, all mortals have limited vision.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Aristotle believed that being who you are, in a culture or situation that constrains you, prevents you from understanding the information at hand.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What detail of the Shepherd’s story gives Oedipus hope that the prophecy isn’t true?</a:t>
            </a:r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Recall 2 reasons why the witness may have lied.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3943C2-1751-4AAC-9C98-202BEFD6DF82}"/>
              </a:ext>
            </a:extLst>
          </p:cNvPr>
          <p:cNvSpPr txBox="1"/>
          <p:nvPr/>
        </p:nvSpPr>
        <p:spPr>
          <a:xfrm>
            <a:off x="9862457" y="5159829"/>
            <a:ext cx="14182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an image of a robber</a:t>
            </a:r>
          </a:p>
        </p:txBody>
      </p:sp>
    </p:spTree>
    <p:extLst>
      <p:ext uri="{BB962C8B-B14F-4D97-AF65-F5344CB8AC3E}">
        <p14:creationId xmlns:p14="http://schemas.microsoft.com/office/powerpoint/2010/main" val="1319353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7873" y="5627303"/>
            <a:ext cx="4274127" cy="1325563"/>
          </a:xfrm>
        </p:spPr>
        <p:txBody>
          <a:bodyPr/>
          <a:lstStyle/>
          <a:p>
            <a:r>
              <a:rPr lang="en-US" dirty="0"/>
              <a:t>Injury and Irony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983" y="2898128"/>
            <a:ext cx="10761518" cy="340840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It was Oedipus’ fate to bear a name that proclaimed his injury to the world:  “Here comes Big-Foot.”  Oedipus’ old injury poses interesting questions for actors playing the role:  Should Oedipus limp?  Use a cane?  Wear orthopedic sandals? However a production may allude to Oedipus’ childhood injury, there is no denying the stunning ironies it produces in the drama.  </a:t>
            </a:r>
            <a:r>
              <a:rPr lang="en-US" dirty="0">
                <a:solidFill>
                  <a:srgbClr val="00B050"/>
                </a:solidFill>
              </a:rPr>
              <a:t>According to the legend, it is a grazing injury to Oedipus’ much-abused foot that precipitates the violent quarrel at the crossroads.  With his walking staff, Oedipus kills the very man who maimed his feet.  </a:t>
            </a:r>
            <a:r>
              <a:rPr lang="en-US" dirty="0"/>
              <a:t>The poor </a:t>
            </a:r>
            <a:r>
              <a:rPr lang="en-US" dirty="0">
                <a:solidFill>
                  <a:srgbClr val="FF0000"/>
                </a:solidFill>
              </a:rPr>
              <a:t>Sphinx</a:t>
            </a:r>
            <a:r>
              <a:rPr lang="en-US" dirty="0"/>
              <a:t> poses a riddle of human locomotion to a man exquisitely attuned by injury to the details of crawling, walking, and using a cane.  In the end, blindness will put Oedipus on “three legs,” using a staff—perhaps the same that murdered Laius—although he is in the prime of life.  (p. 506)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19-Year-Old Madeleine Is The World&amp;#8217;s First Supermodel With Down Syndrom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397" y="212292"/>
            <a:ext cx="3593660" cy="188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96000" y="225179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http://en.newsner.com/19-year-old-madeleine-is-the-worlds-first-supermodel-with-down-syndrome/about/gender-en,wow</a:t>
            </a:r>
          </a:p>
        </p:txBody>
      </p:sp>
      <p:sp>
        <p:nvSpPr>
          <p:cNvPr id="5" name="Rectangle 4"/>
          <p:cNvSpPr/>
          <p:nvPr/>
        </p:nvSpPr>
        <p:spPr>
          <a:xfrm>
            <a:off x="394855" y="212292"/>
            <a:ext cx="66086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http://www.huffingtonpost.com/entry/mariusz-k%C4%99dzierski-artist-no-arms-portraits_us_56b1014ee4b0fbfdd6157b37</a:t>
            </a:r>
          </a:p>
        </p:txBody>
      </p:sp>
      <p:pic>
        <p:nvPicPr>
          <p:cNvPr id="1028" name="Picture 4" descr="http://img.huffingtonpost.com/asset/scalefit_630_noupscale/56b111da1800006f0080b232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088" y="986892"/>
            <a:ext cx="2379807" cy="1782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7979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Achievement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Picture of the person</a:t>
            </a:r>
          </a:p>
          <a:p>
            <a:r>
              <a:rPr lang="en-US" dirty="0"/>
              <a:t>Name</a:t>
            </a:r>
          </a:p>
          <a:p>
            <a:r>
              <a:rPr lang="en-US" dirty="0"/>
              <a:t>Disability</a:t>
            </a:r>
          </a:p>
          <a:p>
            <a:r>
              <a:rPr lang="en-US" dirty="0"/>
              <a:t>Achievement</a:t>
            </a:r>
          </a:p>
          <a:p>
            <a:r>
              <a:rPr lang="en-US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883060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The Moment of Truth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473" y="117099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do the strophe and antistrophe present two different viewpoints about the relationship between the gods and humanity?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Strophe:  The chorus seems </a:t>
            </a:r>
            <a:r>
              <a:rPr lang="en-US" dirty="0">
                <a:solidFill>
                  <a:srgbClr val="00B050"/>
                </a:solidFill>
              </a:rPr>
              <a:t>________________ </a:t>
            </a:r>
            <a:r>
              <a:rPr lang="en-US" dirty="0"/>
              <a:t>that the gods will </a:t>
            </a:r>
            <a:r>
              <a:rPr lang="en-US" dirty="0">
                <a:solidFill>
                  <a:srgbClr val="00B050"/>
                </a:solidFill>
              </a:rPr>
              <a:t>___________________ </a:t>
            </a:r>
            <a:r>
              <a:rPr lang="en-US" dirty="0"/>
              <a:t>the haughty (prideful) and the lawless.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Antistrophe:  The chorus seems </a:t>
            </a:r>
            <a:r>
              <a:rPr lang="en-US" dirty="0">
                <a:solidFill>
                  <a:srgbClr val="00B050"/>
                </a:solidFill>
              </a:rPr>
              <a:t>________________</a:t>
            </a:r>
            <a:r>
              <a:rPr lang="en-US" dirty="0"/>
              <a:t> about divine fulfillment of oracles and declares that its members </a:t>
            </a:r>
            <a:r>
              <a:rPr lang="en-US" dirty="0">
                <a:solidFill>
                  <a:srgbClr val="00B050"/>
                </a:solidFill>
              </a:rPr>
              <a:t>_________________</a:t>
            </a:r>
            <a:r>
              <a:rPr lang="en-US" dirty="0"/>
              <a:t>in traditional worship if the gods fail them.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82291" y="5351318"/>
            <a:ext cx="7751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Word Bank:	(verbs)			(adjectives)</a:t>
            </a:r>
          </a:p>
          <a:p>
            <a:r>
              <a:rPr lang="en-US" dirty="0"/>
              <a:t>		Strike down		Pessimistic</a:t>
            </a:r>
          </a:p>
          <a:p>
            <a:r>
              <a:rPr lang="en-US" dirty="0"/>
              <a:t>		Can’t participate		Confident</a:t>
            </a:r>
          </a:p>
        </p:txBody>
      </p:sp>
    </p:spTree>
    <p:extLst>
      <p:ext uri="{BB962C8B-B14F-4D97-AF65-F5344CB8AC3E}">
        <p14:creationId xmlns:p14="http://schemas.microsoft.com/office/powerpoint/2010/main" val="126769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2118"/>
            <a:ext cx="10515600" cy="58548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do you think this ode may have affected the audience?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audience must shift their understanding to </a:t>
            </a:r>
            <a:r>
              <a:rPr lang="en-US" dirty="0">
                <a:solidFill>
                  <a:srgbClr val="00B050"/>
                </a:solidFill>
              </a:rPr>
              <a:t>________ ___________</a:t>
            </a:r>
            <a:r>
              <a:rPr lang="en-US" dirty="0"/>
              <a:t>.  Instead of </a:t>
            </a:r>
            <a:r>
              <a:rPr lang="en-US" dirty="0">
                <a:solidFill>
                  <a:srgbClr val="00B050"/>
                </a:solidFill>
              </a:rPr>
              <a:t>__________</a:t>
            </a:r>
            <a:r>
              <a:rPr lang="en-US" dirty="0"/>
              <a:t> for Oedipus, they support the </a:t>
            </a:r>
            <a:r>
              <a:rPr lang="en-US" dirty="0">
                <a:solidFill>
                  <a:srgbClr val="00B050"/>
                </a:solidFill>
              </a:rPr>
              <a:t>_____________ _________________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**This message would be applied implicitly in their real lives.**</a:t>
            </a:r>
          </a:p>
          <a:p>
            <a:pPr marL="0" indent="0">
              <a:buNone/>
            </a:pPr>
            <a:r>
              <a:rPr lang="en-US" dirty="0"/>
              <a:t>Fate--noun</a:t>
            </a:r>
          </a:p>
          <a:p>
            <a:pPr marL="0" indent="0">
              <a:buNone/>
            </a:pPr>
            <a:r>
              <a:rPr lang="en-US" dirty="0"/>
              <a:t>Inevitable--adjective</a:t>
            </a:r>
          </a:p>
          <a:p>
            <a:pPr marL="0" indent="0">
              <a:buNone/>
            </a:pPr>
            <a:r>
              <a:rPr lang="en-US" dirty="0"/>
              <a:t>Sympathy—adjective</a:t>
            </a:r>
          </a:p>
          <a:p>
            <a:pPr marL="0" indent="0">
              <a:buNone/>
            </a:pPr>
            <a:r>
              <a:rPr lang="en-US" dirty="0"/>
              <a:t>Accept—verb</a:t>
            </a:r>
          </a:p>
          <a:p>
            <a:pPr marL="0" indent="0">
              <a:buNone/>
            </a:pPr>
            <a:r>
              <a:rPr lang="en-US" dirty="0"/>
              <a:t>Outcome--noun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285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271664" cy="68580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70C0"/>
                </a:solidFill>
              </a:rPr>
              <a:t>Travel in antiquity was a risky </a:t>
            </a:r>
            <a:r>
              <a:rPr lang="en-US" dirty="0">
                <a:solidFill>
                  <a:srgbClr val="C00000"/>
                </a:solidFill>
              </a:rPr>
              <a:t>______________</a:t>
            </a:r>
            <a:r>
              <a:rPr lang="en-US" dirty="0"/>
              <a:t>.  </a:t>
            </a:r>
            <a:r>
              <a:rPr lang="en-US" dirty="0">
                <a:solidFill>
                  <a:srgbClr val="0070C0"/>
                </a:solidFill>
              </a:rPr>
              <a:t>No police force patrolled the open road; people usually journeyed in groups for mutual protection</a:t>
            </a:r>
            <a:r>
              <a:rPr lang="en-US" dirty="0"/>
              <a:t>.  </a:t>
            </a:r>
            <a:r>
              <a:rPr lang="en-US" dirty="0">
                <a:solidFill>
                  <a:srgbClr val="C00000"/>
                </a:solidFill>
              </a:rPr>
              <a:t>_____________________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travelers were responsible for their own safety and prepared accordingly.  Chance meetings between armed and </a:t>
            </a:r>
            <a:r>
              <a:rPr lang="en-US" dirty="0">
                <a:solidFill>
                  <a:srgbClr val="C00000"/>
                </a:solidFill>
              </a:rPr>
              <a:t>wary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strangers escalated into violence; thus, salutes and handshakes evolved as signals of peaceful intent.  However, no such gesture </a:t>
            </a:r>
            <a:r>
              <a:rPr lang="en-US" dirty="0">
                <a:solidFill>
                  <a:srgbClr val="C00000"/>
                </a:solidFill>
              </a:rPr>
              <a:t>________________</a:t>
            </a:r>
            <a:r>
              <a:rPr lang="en-US" dirty="0">
                <a:solidFill>
                  <a:srgbClr val="0070C0"/>
                </a:solidFill>
              </a:rPr>
              <a:t> the quarrel of Oedipus and Laius, an event that was ironic, fatal, and tragic—but not rare.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Insert an image for your favorite transportation. 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pPr algn="l"/>
            <a:endParaRPr lang="en-US" dirty="0">
              <a:sym typeface="Wingdings" panose="05000000000000000000" pitchFamily="2" charset="2"/>
            </a:endParaRPr>
          </a:p>
          <a:p>
            <a:pPr algn="l"/>
            <a:endParaRPr lang="en-US" dirty="0">
              <a:sym typeface="Wingdings" panose="05000000000000000000" pitchFamily="2" charset="2"/>
            </a:endParaRPr>
          </a:p>
          <a:p>
            <a:pPr algn="l"/>
            <a:r>
              <a:rPr lang="en-US" dirty="0">
                <a:sym typeface="Wingdings" panose="05000000000000000000" pitchFamily="2" charset="2"/>
              </a:rPr>
              <a:t>Using context clues, building vocabulary, find a synonym for each word.  Remember, you can replace the synonym in the sentence.</a:t>
            </a:r>
          </a:p>
          <a:p>
            <a:pPr algn="l"/>
            <a:r>
              <a:rPr lang="en-US" dirty="0">
                <a:sym typeface="Wingdings" panose="05000000000000000000" pitchFamily="2" charset="2"/>
              </a:rPr>
              <a:t>Proposition—proposal, adventure, endeavor</a:t>
            </a:r>
          </a:p>
          <a:p>
            <a:pPr algn="l"/>
            <a:r>
              <a:rPr lang="en-US" dirty="0">
                <a:sym typeface="Wingdings" panose="05000000000000000000" pitchFamily="2" charset="2"/>
              </a:rPr>
              <a:t>Solitary--alone</a:t>
            </a:r>
          </a:p>
          <a:p>
            <a:pPr algn="l"/>
            <a:r>
              <a:rPr lang="en-US" dirty="0">
                <a:sym typeface="Wingdings" panose="05000000000000000000" pitchFamily="2" charset="2"/>
              </a:rPr>
              <a:t>Wary—attentive / cautious </a:t>
            </a:r>
          </a:p>
          <a:p>
            <a:pPr algn="l"/>
            <a:r>
              <a:rPr lang="en-US" dirty="0">
                <a:sym typeface="Wingdings" panose="05000000000000000000" pitchFamily="2" charset="2"/>
              </a:rPr>
              <a:t>Forestalled--prevent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599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197186" cy="1325563"/>
          </a:xfrm>
        </p:spPr>
        <p:txBody>
          <a:bodyPr/>
          <a:lstStyle/>
          <a:p>
            <a:r>
              <a:rPr lang="en-US" dirty="0"/>
              <a:t>Motive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0264"/>
            <a:ext cx="11163300" cy="5106699"/>
          </a:xfrm>
        </p:spPr>
        <p:txBody>
          <a:bodyPr>
            <a:normAutofit fontScale="92500"/>
          </a:bodyPr>
          <a:lstStyle/>
          <a:p>
            <a:r>
              <a:rPr lang="en-US" dirty="0"/>
              <a:t>Answers the question </a:t>
            </a:r>
            <a:r>
              <a:rPr lang="en-US" dirty="0">
                <a:solidFill>
                  <a:srgbClr val="00B050"/>
                </a:solidFill>
              </a:rPr>
              <a:t>_____</a:t>
            </a:r>
            <a:r>
              <a:rPr lang="en-US" dirty="0"/>
              <a:t>?</a:t>
            </a:r>
          </a:p>
          <a:p>
            <a:r>
              <a:rPr lang="en-US" dirty="0"/>
              <a:t>Revealed by a character’s </a:t>
            </a:r>
            <a:r>
              <a:rPr lang="en-US" dirty="0">
                <a:solidFill>
                  <a:srgbClr val="00B050"/>
                </a:solidFill>
              </a:rPr>
              <a:t>_____, _____, _____</a:t>
            </a:r>
            <a:r>
              <a:rPr lang="en-US" dirty="0"/>
              <a:t>, and </a:t>
            </a:r>
            <a:r>
              <a:rPr lang="en-US" dirty="0">
                <a:solidFill>
                  <a:srgbClr val="00B050"/>
                </a:solidFill>
              </a:rPr>
              <a:t>_____</a:t>
            </a:r>
            <a:r>
              <a:rPr lang="en-US" dirty="0"/>
              <a:t>.</a:t>
            </a:r>
          </a:p>
          <a:p>
            <a:r>
              <a:rPr lang="en-US" dirty="0"/>
              <a:t>Character’s may not be </a:t>
            </a:r>
            <a:r>
              <a:rPr lang="en-US" dirty="0">
                <a:solidFill>
                  <a:srgbClr val="00B050"/>
                </a:solidFill>
              </a:rPr>
              <a:t>_____</a:t>
            </a:r>
            <a:r>
              <a:rPr lang="en-US" dirty="0"/>
              <a:t> of themselves.</a:t>
            </a:r>
          </a:p>
          <a:p>
            <a:endParaRPr lang="en-US" dirty="0"/>
          </a:p>
          <a:p>
            <a:r>
              <a:rPr lang="en-US" dirty="0"/>
              <a:t>The gradual revelation builds </a:t>
            </a:r>
            <a:r>
              <a:rPr lang="en-US" dirty="0">
                <a:solidFill>
                  <a:srgbClr val="00B050"/>
                </a:solidFill>
              </a:rPr>
              <a:t>_____</a:t>
            </a:r>
            <a:r>
              <a:rPr lang="en-US" dirty="0"/>
              <a:t>--a feeling of tension or </a:t>
            </a:r>
            <a:r>
              <a:rPr lang="en-US" dirty="0">
                <a:solidFill>
                  <a:srgbClr val="00B050"/>
                </a:solidFill>
              </a:rPr>
              <a:t>_____</a:t>
            </a:r>
            <a:r>
              <a:rPr lang="en-US" dirty="0"/>
              <a:t>--as Oedipus </a:t>
            </a:r>
            <a:r>
              <a:rPr lang="en-US" dirty="0">
                <a:solidFill>
                  <a:srgbClr val="00B050"/>
                </a:solidFill>
              </a:rPr>
              <a:t>_____ </a:t>
            </a:r>
            <a:r>
              <a:rPr lang="en-US" dirty="0"/>
              <a:t>pursues the knowledge that will ultimately bring his </a:t>
            </a:r>
            <a:r>
              <a:rPr lang="en-US" dirty="0">
                <a:solidFill>
                  <a:srgbClr val="00B050"/>
                </a:solidFill>
              </a:rPr>
              <a:t>_____.</a:t>
            </a:r>
            <a:r>
              <a:rPr lang="en-US" dirty="0"/>
              <a:t>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Suspense (n.)		thoughts (n.)		uncertainty (n.)	relentlessly (adv.)</a:t>
            </a:r>
          </a:p>
          <a:p>
            <a:pPr marL="0" indent="0">
              <a:buNone/>
            </a:pPr>
            <a:r>
              <a:rPr lang="en-US" dirty="0"/>
              <a:t>Downfall (n.)		aware (adj.)		words (n.)</a:t>
            </a:r>
          </a:p>
          <a:p>
            <a:pPr marL="0" indent="0">
              <a:buNone/>
            </a:pPr>
            <a:r>
              <a:rPr lang="en-US" dirty="0"/>
              <a:t>Feelings (n.)		actions (n.)		why (*)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32272" y="5237018"/>
            <a:ext cx="30549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an image that represents awareness, insight, understanding, realization.  This is *abstract.*  Delete this box.</a:t>
            </a:r>
          </a:p>
        </p:txBody>
      </p:sp>
    </p:spTree>
    <p:extLst>
      <p:ext uri="{BB962C8B-B14F-4D97-AF65-F5344CB8AC3E}">
        <p14:creationId xmlns:p14="http://schemas.microsoft.com/office/powerpoint/2010/main" val="3666522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4071" y="247138"/>
            <a:ext cx="8069826" cy="1325563"/>
          </a:xfrm>
        </p:spPr>
        <p:txBody>
          <a:bodyPr/>
          <a:lstStyle/>
          <a:p>
            <a:r>
              <a:rPr lang="en-US" dirty="0"/>
              <a:t>FREUD, the “Father of Psychology.”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2474" y="1445342"/>
            <a:ext cx="6791325" cy="525679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Sigmund Freud made the Oedipus complex a well-known phenomenon.  So famous is the Oedipus complex that many people have heard about it but have never read what Freud himself wrote.  Here is an excerpt from </a:t>
            </a:r>
            <a:r>
              <a:rPr lang="en-US" i="1" dirty="0">
                <a:solidFill>
                  <a:srgbClr val="0070C0"/>
                </a:solidFill>
              </a:rPr>
              <a:t>The Interpretation of Dreams, </a:t>
            </a:r>
            <a:r>
              <a:rPr lang="en-US" dirty="0">
                <a:solidFill>
                  <a:srgbClr val="0070C0"/>
                </a:solidFill>
              </a:rPr>
              <a:t>written in 1899: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“The action of the play consists in nothing other than the process of revealing, with cunning delays and ever-mounting excitement, a process that can be likened to the work of a psychoanalysis—that Oedipus himself is the murderer of Laius, but further that he is the son of the murdered man and of Jocasta.”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Freud goes on to say that the play is known as a “tragedy of destiny” that moves the audience because the supreme will of the gods </a:t>
            </a:r>
            <a:r>
              <a:rPr lang="en-US" dirty="0">
                <a:solidFill>
                  <a:srgbClr val="00B050"/>
                </a:solidFill>
              </a:rPr>
              <a:t>thwarts (prevent /block) </a:t>
            </a:r>
            <a:r>
              <a:rPr lang="en-US" dirty="0">
                <a:solidFill>
                  <a:srgbClr val="FF0000"/>
                </a:solidFill>
              </a:rPr>
              <a:t>mankind’s </a:t>
            </a:r>
            <a:r>
              <a:rPr lang="en-US" dirty="0">
                <a:solidFill>
                  <a:srgbClr val="00B050"/>
                </a:solidFill>
              </a:rPr>
              <a:t>vain (futile) </a:t>
            </a:r>
            <a:r>
              <a:rPr lang="en-US" dirty="0">
                <a:solidFill>
                  <a:srgbClr val="FF0000"/>
                </a:solidFill>
              </a:rPr>
              <a:t>attempts to escape evil and suffering.  (THEME)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8055" y="4424516"/>
            <a:ext cx="37242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attraction of a girl to her father and rivalry with her mother, is sometimes called the </a:t>
            </a:r>
            <a:r>
              <a:rPr lang="en-US" dirty="0">
                <a:solidFill>
                  <a:srgbClr val="00B050"/>
                </a:solidFill>
              </a:rPr>
              <a:t>_____________</a:t>
            </a:r>
            <a:r>
              <a:rPr lang="en-US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CC3A99-6F5B-4236-9C50-D506EEF1C569}"/>
              </a:ext>
            </a:extLst>
          </p:cNvPr>
          <p:cNvSpPr txBox="1"/>
          <p:nvPr/>
        </p:nvSpPr>
        <p:spPr>
          <a:xfrm>
            <a:off x="839755" y="1240971"/>
            <a:ext cx="2444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an image of dreams</a:t>
            </a:r>
          </a:p>
        </p:txBody>
      </p:sp>
    </p:spTree>
    <p:extLst>
      <p:ext uri="{BB962C8B-B14F-4D97-AF65-F5344CB8AC3E}">
        <p14:creationId xmlns:p14="http://schemas.microsoft.com/office/powerpoint/2010/main" val="1874063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Situational Irony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7858"/>
            <a:ext cx="10515600" cy="16427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Jocasta is now convinced that divine oracles are </a:t>
            </a:r>
            <a:r>
              <a:rPr lang="en-US" dirty="0">
                <a:solidFill>
                  <a:srgbClr val="00B050"/>
                </a:solidFill>
              </a:rPr>
              <a:t>_____</a:t>
            </a:r>
            <a:r>
              <a:rPr lang="en-US" dirty="0"/>
              <a:t>.  </a:t>
            </a:r>
            <a:r>
              <a:rPr lang="en-US" dirty="0">
                <a:solidFill>
                  <a:srgbClr val="FF0000"/>
                </a:solidFill>
              </a:rPr>
              <a:t>Ironically,</a:t>
            </a:r>
            <a:r>
              <a:rPr lang="en-US" dirty="0"/>
              <a:t> a few moments earlier, she seemed </a:t>
            </a:r>
            <a:r>
              <a:rPr lang="en-US" dirty="0">
                <a:solidFill>
                  <a:srgbClr val="00B050"/>
                </a:solidFill>
              </a:rPr>
              <a:t>_____</a:t>
            </a:r>
            <a:r>
              <a:rPr lang="en-US" dirty="0"/>
              <a:t> and respectful toward the gods.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271000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Dramatic Irony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 rot="10800000" flipV="1">
            <a:off x="838200" y="4301775"/>
            <a:ext cx="10493988" cy="1130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Oedipus’ lighthearted </a:t>
            </a:r>
            <a:r>
              <a:rPr lang="en-US" dirty="0">
                <a:solidFill>
                  <a:srgbClr val="00B050"/>
                </a:solidFill>
              </a:rPr>
              <a:t>_____</a:t>
            </a:r>
            <a:r>
              <a:rPr lang="en-US" dirty="0"/>
              <a:t> of the oracles is </a:t>
            </a:r>
            <a:r>
              <a:rPr lang="en-US" dirty="0">
                <a:solidFill>
                  <a:srgbClr val="FF0000"/>
                </a:solidFill>
              </a:rPr>
              <a:t>dramatically ironic </a:t>
            </a:r>
            <a:r>
              <a:rPr lang="en-US" dirty="0"/>
              <a:t>because we know, in fact, that the prophecies have been </a:t>
            </a:r>
            <a:r>
              <a:rPr lang="en-US" dirty="0">
                <a:solidFill>
                  <a:srgbClr val="00B050"/>
                </a:solidFill>
              </a:rPr>
              <a:t>_____</a:t>
            </a:r>
            <a:r>
              <a:rPr lang="en-US" dirty="0"/>
              <a:t>.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81455" y="5904861"/>
            <a:ext cx="4603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Reverent (adj.)		mockery (n.)</a:t>
            </a:r>
          </a:p>
          <a:p>
            <a:r>
              <a:rPr lang="en-US" dirty="0"/>
              <a:t>Invalid (adj.)		fulfilled (verb)</a:t>
            </a:r>
          </a:p>
        </p:txBody>
      </p:sp>
    </p:spTree>
    <p:extLst>
      <p:ext uri="{BB962C8B-B14F-4D97-AF65-F5344CB8AC3E}">
        <p14:creationId xmlns:p14="http://schemas.microsoft.com/office/powerpoint/2010/main" val="3766395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1353800" cy="685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What news does the Messenger bring from Corinth</a:t>
            </a:r>
            <a:r>
              <a:rPr lang="en-US" dirty="0"/>
              <a:t>?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Characterization:  The Messenger is </a:t>
            </a:r>
            <a:r>
              <a:rPr lang="en-US" dirty="0">
                <a:solidFill>
                  <a:srgbClr val="00B050"/>
                </a:solidFill>
              </a:rPr>
              <a:t>_____</a:t>
            </a:r>
            <a:r>
              <a:rPr lang="en-US" dirty="0">
                <a:solidFill>
                  <a:srgbClr val="FF0000"/>
                </a:solidFill>
              </a:rPr>
              <a:t>, and though respectful to Oedipus, he is not </a:t>
            </a:r>
            <a:r>
              <a:rPr lang="en-US" dirty="0">
                <a:solidFill>
                  <a:srgbClr val="00B050"/>
                </a:solidFill>
              </a:rPr>
              <a:t>_____</a:t>
            </a:r>
            <a:r>
              <a:rPr lang="en-US" dirty="0">
                <a:solidFill>
                  <a:srgbClr val="FF0000"/>
                </a:solidFill>
              </a:rPr>
              <a:t> as one might be in the company of a king.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Reticent—hesitant, reluctant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Inquisitive—curious, questioning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Get an image of something that represents a message (cell phone texts, letters, signs, Amazon box, post-its).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might the Messenger seek from Oedipus in exchange for his “good news?”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How does Oedipus address the Messenger?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Does this title align with the hard work of running in the role as a messenger?  </a:t>
            </a:r>
            <a:r>
              <a:rPr lang="en-US" dirty="0"/>
              <a:t>YES / </a:t>
            </a:r>
            <a:r>
              <a:rPr lang="en-US" dirty="0">
                <a:solidFill>
                  <a:srgbClr val="7030A0"/>
                </a:solidFill>
              </a:rPr>
              <a:t>NO.  </a:t>
            </a:r>
            <a:r>
              <a:rPr lang="en-US" dirty="0"/>
              <a:t>Why?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802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036"/>
            <a:ext cx="10515600" cy="59899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Where was the infant Oedipus found?  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Oedipus means “swollen foot.”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Get an image of a scar.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Dramatic Irony adds to the Suspense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The audience knows that Laius and Jocasta </a:t>
            </a:r>
            <a:r>
              <a:rPr lang="en-US" dirty="0">
                <a:solidFill>
                  <a:srgbClr val="00B050"/>
                </a:solidFill>
              </a:rPr>
              <a:t>_____</a:t>
            </a:r>
            <a:r>
              <a:rPr lang="en-US" dirty="0"/>
              <a:t> Oedipus’ ankles together and </a:t>
            </a:r>
            <a:r>
              <a:rPr lang="en-US" dirty="0">
                <a:solidFill>
                  <a:srgbClr val="00B050"/>
                </a:solidFill>
              </a:rPr>
              <a:t>_____</a:t>
            </a:r>
            <a:r>
              <a:rPr lang="en-US" dirty="0"/>
              <a:t> him on the mountainside to die because of the prophecy.  This knowledge increases </a:t>
            </a:r>
            <a:r>
              <a:rPr lang="en-US" dirty="0">
                <a:solidFill>
                  <a:srgbClr val="00B050"/>
                </a:solidFill>
              </a:rPr>
              <a:t>_____</a:t>
            </a:r>
            <a:r>
              <a:rPr lang="en-US" dirty="0"/>
              <a:t> as the audience watches Oedipus come one step nearer to the truth about his own </a:t>
            </a:r>
            <a:r>
              <a:rPr lang="en-US" dirty="0">
                <a:solidFill>
                  <a:srgbClr val="00B050"/>
                </a:solidFill>
              </a:rPr>
              <a:t>_____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Exposed (v.)		identity (n.)</a:t>
            </a:r>
          </a:p>
          <a:p>
            <a:pPr marL="0" indent="0">
              <a:buNone/>
            </a:pPr>
            <a:r>
              <a:rPr lang="en-US" dirty="0"/>
              <a:t>Suspense (n.)		pinned (v.)</a:t>
            </a:r>
          </a:p>
        </p:txBody>
      </p:sp>
    </p:spTree>
    <p:extLst>
      <p:ext uri="{BB962C8B-B14F-4D97-AF65-F5344CB8AC3E}">
        <p14:creationId xmlns:p14="http://schemas.microsoft.com/office/powerpoint/2010/main" val="2641924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2861</TotalTime>
  <Words>1182</Words>
  <Application>Microsoft Office PowerPoint</Application>
  <PresentationFormat>Widescreen</PresentationFormat>
  <Paragraphs>100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The Moment of Truth</vt:lpstr>
      <vt:lpstr>PowerPoint Presentation</vt:lpstr>
      <vt:lpstr>PowerPoint Presentation</vt:lpstr>
      <vt:lpstr>Motive</vt:lpstr>
      <vt:lpstr>FREUD, the “Father of Psychology.”</vt:lpstr>
      <vt:lpstr>Situational Irony</vt:lpstr>
      <vt:lpstr>PowerPoint Presentation</vt:lpstr>
      <vt:lpstr>PowerPoint Presentation</vt:lpstr>
      <vt:lpstr>Injury and Irony</vt:lpstr>
      <vt:lpstr>Achievement</vt:lpstr>
    </vt:vector>
  </TitlesOfParts>
  <Company>Onslow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 Covert</dc:creator>
  <cp:lastModifiedBy>Mamacita</cp:lastModifiedBy>
  <cp:revision>30</cp:revision>
  <cp:lastPrinted>2020-01-10T13:18:58Z</cp:lastPrinted>
  <dcterms:created xsi:type="dcterms:W3CDTF">2016-12-11T20:05:32Z</dcterms:created>
  <dcterms:modified xsi:type="dcterms:W3CDTF">2020-01-10T13:33:32Z</dcterms:modified>
</cp:coreProperties>
</file>