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72" r:id="rId10"/>
    <p:sldId id="273" r:id="rId11"/>
    <p:sldId id="274"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2" d="100"/>
          <a:sy n="82" d="100"/>
        </p:scale>
        <p:origin x="46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19D207D-EBA3-454C-90B2-0B92376E16CA}"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885086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9D207D-EBA3-454C-90B2-0B92376E16CA}"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126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9D207D-EBA3-454C-90B2-0B92376E16CA}"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52015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9D207D-EBA3-454C-90B2-0B92376E16CA}"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35619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9D207D-EBA3-454C-90B2-0B92376E16CA}"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84700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9D207D-EBA3-454C-90B2-0B92376E16CA}"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226721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9D207D-EBA3-454C-90B2-0B92376E16CA}"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353660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9D207D-EBA3-454C-90B2-0B92376E16CA}"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73927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D207D-EBA3-454C-90B2-0B92376E16CA}" type="datetimeFigureOut">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217051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D207D-EBA3-454C-90B2-0B92376E16CA}"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339720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9D207D-EBA3-454C-90B2-0B92376E16CA}"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FE70B-8A72-439A-8C47-70F0F5D48C3B}" type="slidenum">
              <a:rPr lang="en-US" smtClean="0"/>
              <a:t>‹#›</a:t>
            </a:fld>
            <a:endParaRPr lang="en-US"/>
          </a:p>
        </p:txBody>
      </p:sp>
    </p:spTree>
    <p:extLst>
      <p:ext uri="{BB962C8B-B14F-4D97-AF65-F5344CB8AC3E}">
        <p14:creationId xmlns:p14="http://schemas.microsoft.com/office/powerpoint/2010/main" val="109119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D207D-EBA3-454C-90B2-0B92376E16CA}" type="datetimeFigureOut">
              <a:rPr lang="en-US" smtClean="0"/>
              <a:t>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FE70B-8A72-439A-8C47-70F0F5D48C3B}" type="slidenum">
              <a:rPr lang="en-US" smtClean="0"/>
              <a:t>‹#›</a:t>
            </a:fld>
            <a:endParaRPr lang="en-US"/>
          </a:p>
        </p:txBody>
      </p:sp>
    </p:spTree>
    <p:extLst>
      <p:ext uri="{BB962C8B-B14F-4D97-AF65-F5344CB8AC3E}">
        <p14:creationId xmlns:p14="http://schemas.microsoft.com/office/powerpoint/2010/main" val="42416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p.utm.edu/nietzsc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3421" y="0"/>
            <a:ext cx="11855669" cy="6858000"/>
          </a:xfrm>
        </p:spPr>
        <p:txBody>
          <a:bodyPr>
            <a:normAutofit/>
          </a:bodyPr>
          <a:lstStyle/>
          <a:p>
            <a:pPr algn="l"/>
            <a:r>
              <a:rPr lang="en-US" dirty="0"/>
              <a:t>What detail does the Messenger provide that shows the link between Jocasta’s background and Oedipus’ background?  </a:t>
            </a:r>
          </a:p>
          <a:p>
            <a:pPr algn="l"/>
            <a:endParaRPr lang="en-US" dirty="0"/>
          </a:p>
          <a:p>
            <a:pPr algn="l"/>
            <a:r>
              <a:rPr lang="en-US" dirty="0"/>
              <a:t>When Jocasta realizes the truth, what does she tell Oedipus?  (line 1159)</a:t>
            </a:r>
          </a:p>
          <a:p>
            <a:pPr algn="l"/>
            <a:endParaRPr lang="en-US" dirty="0"/>
          </a:p>
          <a:p>
            <a:pPr algn="l"/>
            <a:r>
              <a:rPr lang="en-US" dirty="0"/>
              <a:t>If he followed her advice, what would be the outcome?</a:t>
            </a:r>
          </a:p>
          <a:p>
            <a:pPr algn="l"/>
            <a:endParaRPr lang="en-US" dirty="0"/>
          </a:p>
          <a:p>
            <a:pPr algn="l"/>
            <a:endParaRPr lang="en-US" dirty="0"/>
          </a:p>
          <a:p>
            <a:pPr algn="l"/>
            <a:endParaRPr lang="en-US" dirty="0"/>
          </a:p>
          <a:p>
            <a:pPr algn="l"/>
            <a:r>
              <a:rPr lang="en-US" dirty="0"/>
              <a:t>Get a picture of a baby.  </a:t>
            </a:r>
            <a:r>
              <a:rPr lang="en-US" dirty="0">
                <a:sym typeface="Wingdings" panose="05000000000000000000" pitchFamily="2" charset="2"/>
              </a:rPr>
              <a:t></a:t>
            </a:r>
            <a:endParaRPr lang="en-US" dirty="0"/>
          </a:p>
        </p:txBody>
      </p:sp>
    </p:spTree>
    <p:extLst>
      <p:ext uri="{BB962C8B-B14F-4D97-AF65-F5344CB8AC3E}">
        <p14:creationId xmlns:p14="http://schemas.microsoft.com/office/powerpoint/2010/main" val="3846439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248" y="0"/>
            <a:ext cx="8040414" cy="6858000"/>
          </a:xfrm>
        </p:spPr>
        <p:txBody>
          <a:bodyPr>
            <a:normAutofit/>
          </a:bodyPr>
          <a:lstStyle/>
          <a:p>
            <a:pPr marL="0" indent="0">
              <a:buNone/>
            </a:pPr>
            <a:r>
              <a:rPr lang="en-US" dirty="0">
                <a:solidFill>
                  <a:srgbClr val="FF0000"/>
                </a:solidFill>
              </a:rPr>
              <a:t>Did anyone else notice that Creon says The God rather than naming a specific one in the pantheon?  What could that mean?  </a:t>
            </a:r>
          </a:p>
          <a:p>
            <a:pPr marL="0" indent="0">
              <a:buNone/>
            </a:pPr>
            <a:endParaRPr lang="en-US" dirty="0"/>
          </a:p>
          <a:p>
            <a:pPr marL="0" indent="0">
              <a:buNone/>
            </a:pPr>
            <a:r>
              <a:rPr lang="en-US" dirty="0">
                <a:solidFill>
                  <a:srgbClr val="FF0000"/>
                </a:solidFill>
              </a:rPr>
              <a:t>Why did Creon bring the daughters to Oedipus? (2-3 reasons, pg. 522)</a:t>
            </a:r>
          </a:p>
          <a:p>
            <a:pPr marL="0" indent="0">
              <a:buNone/>
            </a:pPr>
            <a:endParaRPr lang="en-US" dirty="0"/>
          </a:p>
          <a:p>
            <a:pPr marL="0" indent="0">
              <a:buNone/>
            </a:pPr>
            <a:r>
              <a:rPr lang="en-US" dirty="0">
                <a:solidFill>
                  <a:srgbClr val="00B050"/>
                </a:solidFill>
              </a:rPr>
              <a:t>What will happen to Oedipus’ daughters now that everyone knows their background?  </a:t>
            </a:r>
          </a:p>
          <a:p>
            <a:pPr marL="0" indent="0">
              <a:buNone/>
            </a:pPr>
            <a:endParaRPr lang="en-US" dirty="0"/>
          </a:p>
          <a:p>
            <a:pPr marL="0" indent="0">
              <a:buNone/>
            </a:pPr>
            <a:r>
              <a:rPr lang="en-US" dirty="0">
                <a:solidFill>
                  <a:srgbClr val="00B050"/>
                </a:solidFill>
              </a:rPr>
              <a:t>How does Oedipus deal with this shift in his daughters’ position? </a:t>
            </a:r>
          </a:p>
          <a:p>
            <a:pPr marL="0" indent="0">
              <a:buNone/>
            </a:pPr>
            <a:endParaRPr lang="en-US" dirty="0">
              <a:solidFill>
                <a:srgbClr val="00B050"/>
              </a:solidFill>
            </a:endParaRPr>
          </a:p>
          <a:p>
            <a:pPr marL="0" indent="0">
              <a:buNone/>
            </a:pPr>
            <a:r>
              <a:rPr lang="en-US" dirty="0">
                <a:solidFill>
                  <a:srgbClr val="00B050"/>
                </a:solidFill>
              </a:rPr>
              <a:t>How does Creon respond?  </a:t>
            </a:r>
            <a:endParaRPr lang="en-US" dirty="0"/>
          </a:p>
        </p:txBody>
      </p:sp>
      <p:sp>
        <p:nvSpPr>
          <p:cNvPr id="4" name="TextBox 3">
            <a:extLst>
              <a:ext uri="{FF2B5EF4-FFF2-40B4-BE49-F238E27FC236}">
                <a16:creationId xmlns:a16="http://schemas.microsoft.com/office/drawing/2014/main" id="{75EB54B5-8086-4DEB-888F-2E1C087125EC}"/>
              </a:ext>
            </a:extLst>
          </p:cNvPr>
          <p:cNvSpPr txBox="1"/>
          <p:nvPr/>
        </p:nvSpPr>
        <p:spPr>
          <a:xfrm>
            <a:off x="8780106" y="1203649"/>
            <a:ext cx="2621902" cy="923330"/>
          </a:xfrm>
          <a:prstGeom prst="rect">
            <a:avLst/>
          </a:prstGeom>
          <a:noFill/>
        </p:spPr>
        <p:txBody>
          <a:bodyPr wrap="square" rtlCol="0">
            <a:spAutoFit/>
          </a:bodyPr>
          <a:lstStyle/>
          <a:p>
            <a:r>
              <a:rPr lang="en-US" dirty="0"/>
              <a:t>Insert a picture about a family tree or one’s “roots”</a:t>
            </a:r>
          </a:p>
        </p:txBody>
      </p:sp>
    </p:spTree>
    <p:extLst>
      <p:ext uri="{BB962C8B-B14F-4D97-AF65-F5344CB8AC3E}">
        <p14:creationId xmlns:p14="http://schemas.microsoft.com/office/powerpoint/2010/main" val="2900338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007"/>
            <a:ext cx="10515600" cy="6589986"/>
          </a:xfrm>
        </p:spPr>
        <p:txBody>
          <a:bodyPr>
            <a:normAutofit fontScale="92500" lnSpcReduction="20000"/>
          </a:bodyPr>
          <a:lstStyle/>
          <a:p>
            <a:pPr marL="0" indent="0">
              <a:buNone/>
            </a:pPr>
            <a:r>
              <a:rPr lang="en-US" dirty="0">
                <a:solidFill>
                  <a:srgbClr val="00B050"/>
                </a:solidFill>
              </a:rPr>
              <a:t>Catharsis</a:t>
            </a:r>
            <a:r>
              <a:rPr lang="en-US" dirty="0"/>
              <a:t>– ______________________- (definition)</a:t>
            </a:r>
          </a:p>
          <a:p>
            <a:pPr marL="0" indent="0">
              <a:buNone/>
            </a:pPr>
            <a:endParaRPr lang="en-US" dirty="0"/>
          </a:p>
          <a:p>
            <a:pPr marL="0" indent="0">
              <a:buNone/>
            </a:pPr>
            <a:r>
              <a:rPr lang="en-US" dirty="0"/>
              <a:t>Oedipus’ willfulness </a:t>
            </a:r>
            <a:r>
              <a:rPr lang="en-US" dirty="0">
                <a:solidFill>
                  <a:srgbClr val="FF0000"/>
                </a:solidFill>
              </a:rPr>
              <a:t>results</a:t>
            </a:r>
            <a:r>
              <a:rPr lang="en-US" dirty="0"/>
              <a:t> in his discovering the terrible _______ about himself and the cause of the plague on Thebes; it leads to his _______________ and the suffering of his family.  His resignation </a:t>
            </a:r>
            <a:r>
              <a:rPr lang="en-US" dirty="0">
                <a:solidFill>
                  <a:srgbClr val="FF0000"/>
                </a:solidFill>
              </a:rPr>
              <a:t>results</a:t>
            </a:r>
            <a:r>
              <a:rPr lang="en-US" dirty="0"/>
              <a:t> in his acceptance of the truth of his life and affords him some measure of calm.</a:t>
            </a:r>
          </a:p>
          <a:p>
            <a:pPr marL="0" indent="0">
              <a:buNone/>
            </a:pPr>
            <a:endParaRPr lang="en-US" dirty="0"/>
          </a:p>
          <a:p>
            <a:pPr marL="0" indent="0">
              <a:buNone/>
            </a:pPr>
            <a:r>
              <a:rPr lang="en-US" dirty="0"/>
              <a:t>Other times you may go “crazy” if you don’t find out the truth:</a:t>
            </a:r>
          </a:p>
          <a:p>
            <a:r>
              <a:rPr lang="en-US" dirty="0"/>
              <a:t>How to fix something without help</a:t>
            </a:r>
          </a:p>
          <a:p>
            <a:r>
              <a:rPr lang="en-US" dirty="0"/>
              <a:t>Scores on big tests, college acceptance, job interview call backs</a:t>
            </a:r>
          </a:p>
          <a:p>
            <a:r>
              <a:rPr lang="en-US" dirty="0"/>
              <a:t>A big secret, birthday party?  Disloyal?  </a:t>
            </a:r>
          </a:p>
          <a:p>
            <a:r>
              <a:rPr lang="en-US" dirty="0"/>
              <a:t>Christmas!  Gifts!</a:t>
            </a:r>
          </a:p>
          <a:p>
            <a:r>
              <a:rPr lang="en-US" dirty="0"/>
              <a:t>Medical results</a:t>
            </a:r>
          </a:p>
          <a:p>
            <a:r>
              <a:rPr lang="en-US" dirty="0"/>
              <a:t>Miss the ending to a </a:t>
            </a:r>
            <a:r>
              <a:rPr lang="en-US" dirty="0" err="1"/>
              <a:t>fave</a:t>
            </a:r>
            <a:r>
              <a:rPr lang="en-US" dirty="0"/>
              <a:t> movie or TV show or book cliffhanger</a:t>
            </a:r>
          </a:p>
          <a:p>
            <a:r>
              <a:rPr lang="en-US" dirty="0"/>
              <a:t>Outcome of a court case / trial</a:t>
            </a:r>
          </a:p>
          <a:p>
            <a:r>
              <a:rPr lang="en-US" dirty="0"/>
              <a:t>When you’re in trouble (parents/principal) but you don’t know why</a:t>
            </a:r>
          </a:p>
          <a:p>
            <a:r>
              <a:rPr lang="en-US" dirty="0"/>
              <a:t>When you crush hard and you want to know if they like you back</a:t>
            </a:r>
          </a:p>
          <a:p>
            <a:endParaRPr lang="en-US" dirty="0"/>
          </a:p>
        </p:txBody>
      </p:sp>
      <p:sp>
        <p:nvSpPr>
          <p:cNvPr id="4" name="TextBox 3">
            <a:extLst>
              <a:ext uri="{FF2B5EF4-FFF2-40B4-BE49-F238E27FC236}">
                <a16:creationId xmlns:a16="http://schemas.microsoft.com/office/drawing/2014/main" id="{3C969B3C-C0E9-4AAF-B93C-712CBD292B1A}"/>
              </a:ext>
            </a:extLst>
          </p:cNvPr>
          <p:cNvSpPr txBox="1"/>
          <p:nvPr/>
        </p:nvSpPr>
        <p:spPr>
          <a:xfrm>
            <a:off x="10133045" y="2864498"/>
            <a:ext cx="1558212" cy="1200329"/>
          </a:xfrm>
          <a:prstGeom prst="rect">
            <a:avLst/>
          </a:prstGeom>
          <a:noFill/>
        </p:spPr>
        <p:txBody>
          <a:bodyPr wrap="square" rtlCol="0">
            <a:spAutoFit/>
          </a:bodyPr>
          <a:lstStyle/>
          <a:p>
            <a:r>
              <a:rPr lang="en-US" dirty="0"/>
              <a:t>Insert an image for “cleansing” or purging</a:t>
            </a:r>
          </a:p>
        </p:txBody>
      </p:sp>
    </p:spTree>
    <p:extLst>
      <p:ext uri="{BB962C8B-B14F-4D97-AF65-F5344CB8AC3E}">
        <p14:creationId xmlns:p14="http://schemas.microsoft.com/office/powerpoint/2010/main" val="2400193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a:t>Wrap it up….and </a:t>
            </a:r>
            <a:r>
              <a:rPr lang="en-US" dirty="0" err="1"/>
              <a:t>Woa</a:t>
            </a:r>
            <a:r>
              <a:rPr lang="en-US" dirty="0"/>
              <a:t>.</a:t>
            </a:r>
          </a:p>
        </p:txBody>
      </p:sp>
      <p:sp>
        <p:nvSpPr>
          <p:cNvPr id="3" name="Content Placeholder 2"/>
          <p:cNvSpPr>
            <a:spLocks noGrp="1"/>
          </p:cNvSpPr>
          <p:nvPr>
            <p:ph idx="1"/>
          </p:nvPr>
        </p:nvSpPr>
        <p:spPr>
          <a:xfrm>
            <a:off x="459826" y="1325562"/>
            <a:ext cx="11732173" cy="5532437"/>
          </a:xfrm>
        </p:spPr>
        <p:txBody>
          <a:bodyPr/>
          <a:lstStyle/>
          <a:p>
            <a:pPr marL="0" indent="0">
              <a:buNone/>
            </a:pPr>
            <a:r>
              <a:rPr lang="en-US" dirty="0">
                <a:solidFill>
                  <a:srgbClr val="00B050"/>
                </a:solidFill>
              </a:rPr>
              <a:t>http://www.sparknotes.com/drama/oedipus/section9.rhtml</a:t>
            </a:r>
          </a:p>
          <a:p>
            <a:pPr marL="0" indent="0">
              <a:buNone/>
            </a:pPr>
            <a:r>
              <a:rPr lang="en-US" dirty="0"/>
              <a:t>List 6 DISTINCT things you learned that were not covered in our own notes…but please skip the “mature” language!  (Hint:  main idea of each paragraph + 2 details that caught your attention.)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35053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2606"/>
            <a:ext cx="12192000" cy="6495393"/>
          </a:xfrm>
        </p:spPr>
        <p:txBody>
          <a:bodyPr>
            <a:normAutofit/>
          </a:bodyPr>
          <a:lstStyle/>
          <a:p>
            <a:pPr marL="0" indent="0">
              <a:buNone/>
            </a:pPr>
            <a:r>
              <a:rPr lang="en-US" dirty="0"/>
              <a:t>The </a:t>
            </a:r>
            <a:r>
              <a:rPr lang="en-US" dirty="0">
                <a:solidFill>
                  <a:srgbClr val="00B050"/>
                </a:solidFill>
              </a:rPr>
              <a:t>_______________________</a:t>
            </a:r>
            <a:r>
              <a:rPr lang="en-US" dirty="0"/>
              <a:t>and an inner balance can be achieved by uniting (or </a:t>
            </a:r>
            <a:r>
              <a:rPr lang="en-US" i="1" dirty="0"/>
              <a:t>overcoming</a:t>
            </a:r>
            <a:r>
              <a:rPr lang="en-US" dirty="0"/>
              <a:t>, to use Nietzsche’s term) these opposites. </a:t>
            </a:r>
            <a:r>
              <a:rPr lang="en-US" dirty="0">
                <a:solidFill>
                  <a:srgbClr val="00B050"/>
                </a:solidFill>
              </a:rPr>
              <a:t>_______________________</a:t>
            </a:r>
            <a:r>
              <a:rPr lang="en-US" dirty="0"/>
              <a:t>The </a:t>
            </a:r>
            <a:r>
              <a:rPr lang="en-US" i="1" dirty="0" err="1"/>
              <a:t>Übermensch</a:t>
            </a:r>
            <a:r>
              <a:rPr lang="en-US" dirty="0"/>
              <a:t> advocates a new ‘great health’ which he equates with an all-embracing totality whereby “all opposites are blended into a unity” (</a:t>
            </a:r>
            <a:r>
              <a:rPr lang="en-US" i="1" dirty="0"/>
              <a:t>The Gay Science</a:t>
            </a:r>
            <a:r>
              <a:rPr lang="en-US" dirty="0"/>
              <a:t>, 382). The conscious and the unconscious, good and evil, the earthly and the spiritual synchronize in contrapuntal harmony. </a:t>
            </a:r>
            <a:r>
              <a:rPr lang="en-US" dirty="0">
                <a:solidFill>
                  <a:srgbClr val="00B050"/>
                </a:solidFill>
              </a:rPr>
              <a:t>________________________</a:t>
            </a:r>
            <a:r>
              <a:rPr lang="en-US" dirty="0"/>
              <a:t>; it becomes an ‘</a:t>
            </a:r>
            <a:r>
              <a:rPr lang="en-US" i="1" dirty="0"/>
              <a:t>individual</a:t>
            </a:r>
            <a:r>
              <a:rPr lang="en-US" dirty="0"/>
              <a:t>’ not a ‘</a:t>
            </a:r>
            <a:r>
              <a:rPr lang="en-US" i="1" dirty="0" err="1"/>
              <a:t>dividual</a:t>
            </a:r>
            <a:r>
              <a:rPr lang="en-US" dirty="0"/>
              <a:t>’, as Nietzsche has stressed. The element of </a:t>
            </a:r>
            <a:r>
              <a:rPr lang="en-US" dirty="0">
                <a:solidFill>
                  <a:srgbClr val="00B050"/>
                </a:solidFill>
              </a:rPr>
              <a:t>_______________________</a:t>
            </a:r>
            <a:r>
              <a:rPr lang="en-US" dirty="0"/>
              <a:t>. The great hero (</a:t>
            </a:r>
            <a:r>
              <a:rPr lang="en-US" i="1" dirty="0"/>
              <a:t>der </a:t>
            </a:r>
            <a:r>
              <a:rPr lang="en-US" i="1" dirty="0" err="1"/>
              <a:t>Überheld</a:t>
            </a:r>
            <a:r>
              <a:rPr lang="en-US" dirty="0"/>
              <a:t>) overcomes himself, sublimates his impulses and passions, and owes nothing to anyone, not even to God. In the process of ‘becoming what one is’, the </a:t>
            </a:r>
            <a:r>
              <a:rPr lang="en-US" i="1" dirty="0" err="1"/>
              <a:t>Übermensch</a:t>
            </a:r>
            <a:r>
              <a:rPr lang="en-US" dirty="0"/>
              <a:t> </a:t>
            </a:r>
            <a:r>
              <a:rPr lang="en-US" dirty="0">
                <a:solidFill>
                  <a:srgbClr val="00B050"/>
                </a:solidFill>
              </a:rPr>
              <a:t>___________________________</a:t>
            </a:r>
            <a:r>
              <a:rPr lang="en-US" dirty="0"/>
              <a:t>, order and chaos, discipline and ecstasy. But to become ‘all one’, and be free, ultimately means to be </a:t>
            </a:r>
            <a:r>
              <a:rPr lang="en-US" dirty="0">
                <a:solidFill>
                  <a:srgbClr val="00B050"/>
                </a:solidFill>
              </a:rPr>
              <a:t>__________________________________. </a:t>
            </a:r>
          </a:p>
          <a:p>
            <a:pPr marL="0" indent="0">
              <a:buNone/>
            </a:pPr>
            <a:endParaRPr lang="en-US" dirty="0"/>
          </a:p>
          <a:p>
            <a:pPr marL="0" indent="0">
              <a:buNone/>
            </a:pPr>
            <a:r>
              <a:rPr lang="en-US" dirty="0"/>
              <a:t>https://philosophynow.org/issues/93/Nietzsches_Ubermensch_A_Hero_of_Our_Time</a:t>
            </a:r>
          </a:p>
        </p:txBody>
      </p:sp>
    </p:spTree>
    <p:extLst>
      <p:ext uri="{BB962C8B-B14F-4D97-AF65-F5344CB8AC3E}">
        <p14:creationId xmlns:p14="http://schemas.microsoft.com/office/powerpoint/2010/main" val="380339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339662" cy="1325563"/>
          </a:xfrm>
        </p:spPr>
        <p:txBody>
          <a:bodyPr/>
          <a:lstStyle/>
          <a:p>
            <a:r>
              <a:rPr lang="en-US" dirty="0"/>
              <a:t>Quick Write:</a:t>
            </a:r>
          </a:p>
        </p:txBody>
      </p:sp>
      <p:sp>
        <p:nvSpPr>
          <p:cNvPr id="3" name="Content Placeholder 2"/>
          <p:cNvSpPr>
            <a:spLocks noGrp="1"/>
          </p:cNvSpPr>
          <p:nvPr>
            <p:ph idx="1"/>
          </p:nvPr>
        </p:nvSpPr>
        <p:spPr>
          <a:xfrm>
            <a:off x="0" y="1040524"/>
            <a:ext cx="12192000" cy="5817476"/>
          </a:xfrm>
        </p:spPr>
        <p:txBody>
          <a:bodyPr>
            <a:normAutofit/>
          </a:bodyPr>
          <a:lstStyle/>
          <a:p>
            <a:pPr marL="0" indent="0">
              <a:buNone/>
            </a:pPr>
            <a:r>
              <a:rPr lang="en-US" dirty="0"/>
              <a:t>Do you believe that Oedipus achieves the “self-overcoming” goal in Nietzsche’s philosophy?  Why or why not?  Provide specific examples from the text.  </a:t>
            </a:r>
          </a:p>
          <a:p>
            <a:pPr marL="0" indent="0">
              <a:buNone/>
            </a:pPr>
            <a:endParaRPr lang="en-US" dirty="0"/>
          </a:p>
          <a:p>
            <a:pPr marL="0" indent="0">
              <a:buNone/>
            </a:pPr>
            <a:r>
              <a:rPr lang="en-US" dirty="0"/>
              <a:t>Remember, RACES</a:t>
            </a:r>
          </a:p>
          <a:p>
            <a:r>
              <a:rPr lang="en-US" sz="3600" dirty="0">
                <a:solidFill>
                  <a:srgbClr val="7030A0"/>
                </a:solidFill>
              </a:rPr>
              <a:t>R</a:t>
            </a:r>
            <a:r>
              <a:rPr lang="en-US" dirty="0"/>
              <a:t>estate the question.</a:t>
            </a:r>
          </a:p>
          <a:p>
            <a:r>
              <a:rPr lang="en-US" sz="3600" dirty="0">
                <a:solidFill>
                  <a:srgbClr val="7030A0"/>
                </a:solidFill>
              </a:rPr>
              <a:t>A</a:t>
            </a:r>
            <a:r>
              <a:rPr lang="en-US" dirty="0"/>
              <a:t>nswer all parts:  What is self-overcoming?  Did Oedipus achieve it?  Why/not?</a:t>
            </a:r>
          </a:p>
          <a:p>
            <a:r>
              <a:rPr lang="en-US" sz="3600" dirty="0">
                <a:solidFill>
                  <a:srgbClr val="7030A0"/>
                </a:solidFill>
              </a:rPr>
              <a:t>C</a:t>
            </a:r>
            <a:r>
              <a:rPr lang="en-US" dirty="0"/>
              <a:t>ite TWO examples. (line #s)</a:t>
            </a:r>
          </a:p>
          <a:p>
            <a:r>
              <a:rPr lang="en-US" sz="3600" dirty="0">
                <a:solidFill>
                  <a:srgbClr val="7030A0"/>
                </a:solidFill>
              </a:rPr>
              <a:t>E</a:t>
            </a:r>
            <a:r>
              <a:rPr lang="en-US" dirty="0"/>
              <a:t>xplain BOTH examples.</a:t>
            </a:r>
          </a:p>
          <a:p>
            <a:r>
              <a:rPr lang="en-US" sz="3600" dirty="0">
                <a:solidFill>
                  <a:srgbClr val="7030A0"/>
                </a:solidFill>
              </a:rPr>
              <a:t>S</a:t>
            </a:r>
            <a:r>
              <a:rPr lang="en-US" dirty="0"/>
              <a:t>um it up.</a:t>
            </a:r>
          </a:p>
          <a:p>
            <a:endParaRPr lang="en-US" dirty="0"/>
          </a:p>
        </p:txBody>
      </p:sp>
    </p:spTree>
    <p:extLst>
      <p:ext uri="{BB962C8B-B14F-4D97-AF65-F5344CB8AC3E}">
        <p14:creationId xmlns:p14="http://schemas.microsoft.com/office/powerpoint/2010/main" val="217602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How does the Herdsman’s pity for the infant Oedipus present an example of situational irony?</a:t>
            </a:r>
          </a:p>
          <a:p>
            <a:endParaRPr lang="en-US" dirty="0"/>
          </a:p>
          <a:p>
            <a:r>
              <a:rPr lang="en-US" dirty="0"/>
              <a:t>How is the inquisition with the Herdsman parallel to when Oedipus questioned </a:t>
            </a:r>
            <a:r>
              <a:rPr lang="en-US" dirty="0" err="1"/>
              <a:t>Teiresias</a:t>
            </a:r>
            <a:r>
              <a:rPr lang="en-US" dirty="0"/>
              <a:t>?</a:t>
            </a:r>
          </a:p>
          <a:p>
            <a:endParaRPr lang="en-US" dirty="0"/>
          </a:p>
          <a:p>
            <a:r>
              <a:rPr lang="en-US" dirty="0"/>
              <a:t>What line on pg. 512 (from the Herdsman) conveys the theme of inescapable fate?  </a:t>
            </a:r>
          </a:p>
        </p:txBody>
      </p:sp>
    </p:spTree>
    <p:extLst>
      <p:ext uri="{BB962C8B-B14F-4D97-AF65-F5344CB8AC3E}">
        <p14:creationId xmlns:p14="http://schemas.microsoft.com/office/powerpoint/2010/main" val="197442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841"/>
            <a:ext cx="10515600" cy="5830122"/>
          </a:xfrm>
        </p:spPr>
        <p:txBody>
          <a:bodyPr>
            <a:normAutofit/>
          </a:bodyPr>
          <a:lstStyle/>
          <a:p>
            <a:r>
              <a:rPr lang="en-US" dirty="0"/>
              <a:t>Oedipus is at a crossroads (picture).  “The point of no turning back.”</a:t>
            </a:r>
          </a:p>
          <a:p>
            <a:r>
              <a:rPr lang="en-US" dirty="0"/>
              <a:t>Why does the Second Messenger describe the effect of his message before actually announcing it?</a:t>
            </a:r>
          </a:p>
          <a:p>
            <a:endParaRPr lang="en-US" dirty="0"/>
          </a:p>
          <a:p>
            <a:pPr marL="0" indent="0">
              <a:buNone/>
            </a:pPr>
            <a:r>
              <a:rPr lang="en-US" dirty="0"/>
              <a:t>Terrible events like murder and suicide take place off-stage, “in the house,” rather than in public.  Besides being a stage convention of the ancient theater, this convention keeps what is intensely personal out of public view, enclosed in the “haven,” the house and the family.</a:t>
            </a:r>
          </a:p>
          <a:p>
            <a:pPr marL="0" indent="0">
              <a:buNone/>
            </a:pPr>
            <a:endParaRPr lang="en-US" dirty="0"/>
          </a:p>
          <a:p>
            <a:pPr marL="0" indent="0">
              <a:buNone/>
            </a:pPr>
            <a:r>
              <a:rPr lang="en-US" dirty="0"/>
              <a:t>Find an idiom that means to keep your personal business private.  Get a picture to go along with it (a house?).  </a:t>
            </a:r>
          </a:p>
          <a:p>
            <a:endParaRPr lang="en-US" dirty="0"/>
          </a:p>
        </p:txBody>
      </p:sp>
    </p:spTree>
    <p:extLst>
      <p:ext uri="{BB962C8B-B14F-4D97-AF65-F5344CB8AC3E}">
        <p14:creationId xmlns:p14="http://schemas.microsoft.com/office/powerpoint/2010/main" val="336575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a:t>
            </a:r>
            <a:br>
              <a:rPr lang="en-US" dirty="0"/>
            </a:br>
            <a:r>
              <a:rPr lang="en-US" dirty="0"/>
              <a:t>Cause &amp; Effect</a:t>
            </a:r>
          </a:p>
        </p:txBody>
      </p:sp>
      <p:sp>
        <p:nvSpPr>
          <p:cNvPr id="3" name="Content Placeholder 2"/>
          <p:cNvSpPr>
            <a:spLocks noGrp="1"/>
          </p:cNvSpPr>
          <p:nvPr>
            <p:ph idx="1"/>
          </p:nvPr>
        </p:nvSpPr>
        <p:spPr>
          <a:xfrm>
            <a:off x="838200" y="3006725"/>
            <a:ext cx="10515600" cy="3487354"/>
          </a:xfrm>
        </p:spPr>
        <p:txBody>
          <a:bodyPr/>
          <a:lstStyle/>
          <a:p>
            <a:r>
              <a:rPr lang="en-US" dirty="0"/>
              <a:t>Jocasta __________________</a:t>
            </a:r>
          </a:p>
          <a:p>
            <a:r>
              <a:rPr lang="en-US" dirty="0"/>
              <a:t>Oedipus ____________ and then….</a:t>
            </a:r>
          </a:p>
          <a:p>
            <a:r>
              <a:rPr lang="en-US" dirty="0"/>
              <a:t>Uses the brooches on her robes to ____________.  (lines 1389).</a:t>
            </a:r>
          </a:p>
          <a:p>
            <a:r>
              <a:rPr lang="en-US" dirty="0"/>
              <a:t>Why?  (Motive) </a:t>
            </a:r>
          </a:p>
          <a:p>
            <a:pPr lvl="1"/>
            <a:r>
              <a:rPr lang="en-US" dirty="0"/>
              <a:t>Outer Sight</a:t>
            </a:r>
          </a:p>
          <a:p>
            <a:pPr lvl="1"/>
            <a:r>
              <a:rPr lang="en-US" dirty="0"/>
              <a:t>Inner Sight</a:t>
            </a:r>
          </a:p>
        </p:txBody>
      </p:sp>
      <p:sp>
        <p:nvSpPr>
          <p:cNvPr id="5" name="TextBox 4">
            <a:extLst>
              <a:ext uri="{FF2B5EF4-FFF2-40B4-BE49-F238E27FC236}">
                <a16:creationId xmlns:a16="http://schemas.microsoft.com/office/drawing/2014/main" id="{4CF36251-2683-45F1-A860-114A115668FF}"/>
              </a:ext>
            </a:extLst>
          </p:cNvPr>
          <p:cNvSpPr txBox="1"/>
          <p:nvPr/>
        </p:nvSpPr>
        <p:spPr>
          <a:xfrm>
            <a:off x="8640147" y="1063690"/>
            <a:ext cx="2584580" cy="646331"/>
          </a:xfrm>
          <a:prstGeom prst="rect">
            <a:avLst/>
          </a:prstGeom>
          <a:noFill/>
        </p:spPr>
        <p:txBody>
          <a:bodyPr wrap="square" rtlCol="0">
            <a:spAutoFit/>
          </a:bodyPr>
          <a:lstStyle/>
          <a:p>
            <a:r>
              <a:rPr lang="en-US" dirty="0"/>
              <a:t>Insert a picture of a brooch with pins</a:t>
            </a:r>
          </a:p>
        </p:txBody>
      </p:sp>
    </p:spTree>
    <p:extLst>
      <p:ext uri="{BB962C8B-B14F-4D97-AF65-F5344CB8AC3E}">
        <p14:creationId xmlns:p14="http://schemas.microsoft.com/office/powerpoint/2010/main" val="227537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819400" cy="1325563"/>
          </a:xfrm>
        </p:spPr>
        <p:txBody>
          <a:bodyPr/>
          <a:lstStyle/>
          <a:p>
            <a:r>
              <a:rPr lang="en-US" dirty="0"/>
              <a:t>Nietzsche</a:t>
            </a:r>
          </a:p>
        </p:txBody>
      </p:sp>
      <p:sp>
        <p:nvSpPr>
          <p:cNvPr id="3" name="Content Placeholder 2"/>
          <p:cNvSpPr>
            <a:spLocks noGrp="1"/>
          </p:cNvSpPr>
          <p:nvPr>
            <p:ph idx="1"/>
          </p:nvPr>
        </p:nvSpPr>
        <p:spPr>
          <a:xfrm>
            <a:off x="2380592" y="204952"/>
            <a:ext cx="9811408" cy="6653048"/>
          </a:xfrm>
        </p:spPr>
        <p:txBody>
          <a:bodyPr>
            <a:normAutofit fontScale="77500" lnSpcReduction="20000"/>
          </a:bodyPr>
          <a:lstStyle/>
          <a:p>
            <a:endParaRPr lang="en-US" dirty="0"/>
          </a:p>
          <a:p>
            <a:r>
              <a:rPr lang="en-US" dirty="0"/>
              <a:t>German philosopher known for nihilism.</a:t>
            </a:r>
          </a:p>
          <a:p>
            <a:r>
              <a:rPr lang="en-US" dirty="0"/>
              <a:t>“Nietzsche claimed the exemplary human being must craft his/her own identity through self-realization and do so without relying on anything transcending that life—such as God or a soul.”</a:t>
            </a:r>
          </a:p>
          <a:p>
            <a:pPr marL="0" indent="0">
              <a:buNone/>
            </a:pPr>
            <a:endParaRPr lang="en-US" dirty="0"/>
          </a:p>
          <a:p>
            <a:pPr marL="0" indent="0">
              <a:buNone/>
            </a:pPr>
            <a:r>
              <a:rPr lang="en-US" dirty="0"/>
              <a:t>For more info….  </a:t>
            </a:r>
            <a:r>
              <a:rPr lang="en-US" dirty="0">
                <a:sym typeface="Wingdings" panose="05000000000000000000" pitchFamily="2" charset="2"/>
              </a:rPr>
              <a:t>  </a:t>
            </a:r>
            <a:r>
              <a:rPr lang="en-US" dirty="0">
                <a:sym typeface="Wingdings" panose="05000000000000000000" pitchFamily="2" charset="2"/>
                <a:hlinkClick r:id="rId2"/>
              </a:rPr>
              <a:t>http://www.iep.utm.edu/nietzsch/</a:t>
            </a:r>
            <a:endParaRPr lang="en-US" dirty="0">
              <a:sym typeface="Wingdings" panose="05000000000000000000" pitchFamily="2" charset="2"/>
            </a:endParaRPr>
          </a:p>
          <a:p>
            <a:endParaRPr lang="en-US" dirty="0"/>
          </a:p>
          <a:p>
            <a:pPr marL="0" indent="0">
              <a:buNone/>
            </a:pPr>
            <a:r>
              <a:rPr lang="en-US" i="1" dirty="0"/>
              <a:t>1872:  The Birth of Tragedy</a:t>
            </a:r>
          </a:p>
          <a:p>
            <a:pPr marL="0" indent="0">
              <a:buNone/>
            </a:pPr>
            <a:r>
              <a:rPr lang="en-US" dirty="0"/>
              <a:t>“The figure who suffers most on the Greek stage, the unfortunate Oedipus, was understood by Sophocles as the noble human being destined for error and misery despite his wisdom, but who nevertheless through his monstrous suffering exerts a magical healing power on all around him, a force that persists after his death.”</a:t>
            </a:r>
          </a:p>
          <a:p>
            <a:pPr marL="0" indent="0">
              <a:buNone/>
            </a:pPr>
            <a:endParaRPr lang="en-US" dirty="0"/>
          </a:p>
          <a:p>
            <a:pPr marL="0" indent="0">
              <a:buNone/>
            </a:pPr>
            <a:r>
              <a:rPr lang="en-US" dirty="0"/>
              <a:t>Nietzsche here alludes to the last play Sophocles wrote, </a:t>
            </a:r>
            <a:r>
              <a:rPr lang="en-US" i="1" dirty="0"/>
              <a:t>Oedipus at </a:t>
            </a:r>
            <a:r>
              <a:rPr lang="en-US" i="1" dirty="0" err="1"/>
              <a:t>Colonus</a:t>
            </a:r>
            <a:r>
              <a:rPr lang="en-US" dirty="0"/>
              <a:t>—performed more than </a:t>
            </a:r>
            <a:r>
              <a:rPr lang="en-US" dirty="0">
                <a:solidFill>
                  <a:srgbClr val="0070C0"/>
                </a:solidFill>
              </a:rPr>
              <a:t>twenty years </a:t>
            </a:r>
            <a:r>
              <a:rPr lang="en-US" dirty="0"/>
              <a:t>after </a:t>
            </a:r>
            <a:r>
              <a:rPr lang="en-US" i="1" dirty="0"/>
              <a:t>Oedipus the King</a:t>
            </a:r>
            <a:r>
              <a:rPr lang="en-US" dirty="0"/>
              <a:t>.  In this drama, Oedipus is </a:t>
            </a:r>
            <a:r>
              <a:rPr lang="en-US" dirty="0">
                <a:solidFill>
                  <a:srgbClr val="FF0000"/>
                </a:solidFill>
              </a:rPr>
              <a:t>purified by King Theseus </a:t>
            </a:r>
            <a:r>
              <a:rPr lang="en-US" dirty="0"/>
              <a:t>of Athens and becomes in death a</a:t>
            </a:r>
            <a:r>
              <a:rPr lang="en-US" dirty="0">
                <a:solidFill>
                  <a:srgbClr val="00B050"/>
                </a:solidFill>
              </a:rPr>
              <a:t> deified  (like a god) </a:t>
            </a:r>
            <a:r>
              <a:rPr lang="en-US" dirty="0"/>
              <a:t>hero and protector of the city.  The spot where he is buried becomes sacred ground.</a:t>
            </a:r>
          </a:p>
          <a:p>
            <a:pPr marL="0" indent="0">
              <a:buNone/>
            </a:pPr>
            <a:r>
              <a:rPr lang="en-US" dirty="0">
                <a:solidFill>
                  <a:srgbClr val="FF0000"/>
                </a:solidFill>
              </a:rPr>
              <a:t>HOW?  </a:t>
            </a:r>
            <a:r>
              <a:rPr lang="en-US" dirty="0">
                <a:solidFill>
                  <a:srgbClr val="0070C0"/>
                </a:solidFill>
              </a:rPr>
              <a:t>WHEN?  Antigone is about Oedipus’ daughter.</a:t>
            </a:r>
          </a:p>
          <a:p>
            <a:pPr marL="0" indent="0">
              <a:buNone/>
            </a:pPr>
            <a:endParaRPr lang="en-US" dirty="0"/>
          </a:p>
          <a:p>
            <a:r>
              <a:rPr lang="en-US" dirty="0"/>
              <a:t>https://www.youtube.com/watch?v=wHWbZmg2hzU</a:t>
            </a:r>
          </a:p>
        </p:txBody>
      </p:sp>
    </p:spTree>
    <p:extLst>
      <p:ext uri="{BB962C8B-B14F-4D97-AF65-F5344CB8AC3E}">
        <p14:creationId xmlns:p14="http://schemas.microsoft.com/office/powerpoint/2010/main" val="2012205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Nietzsche</a:t>
            </a:r>
          </a:p>
        </p:txBody>
      </p:sp>
      <p:sp>
        <p:nvSpPr>
          <p:cNvPr id="3" name="Content Placeholder 2"/>
          <p:cNvSpPr>
            <a:spLocks noGrp="1"/>
          </p:cNvSpPr>
          <p:nvPr>
            <p:ph idx="1"/>
          </p:nvPr>
        </p:nvSpPr>
        <p:spPr/>
        <p:txBody>
          <a:bodyPr/>
          <a:lstStyle/>
          <a:p>
            <a:r>
              <a:rPr lang="en-US" dirty="0"/>
              <a:t>What was his father’s profession?  (This probably influenced his beliefs and philosophy.) </a:t>
            </a:r>
          </a:p>
          <a:p>
            <a:r>
              <a:rPr lang="en-US" dirty="0"/>
              <a:t>Because he excelled at </a:t>
            </a:r>
            <a:r>
              <a:rPr lang="en-US" dirty="0">
                <a:solidFill>
                  <a:srgbClr val="FF0000"/>
                </a:solidFill>
              </a:rPr>
              <a:t>_____</a:t>
            </a:r>
            <a:r>
              <a:rPr lang="en-US" dirty="0"/>
              <a:t>, he became a </a:t>
            </a:r>
            <a:r>
              <a:rPr lang="en-US" dirty="0">
                <a:solidFill>
                  <a:srgbClr val="FF0000"/>
                </a:solidFill>
              </a:rPr>
              <a:t>_____</a:t>
            </a:r>
            <a:r>
              <a:rPr lang="en-US" dirty="0"/>
              <a:t> in his mid-20s.</a:t>
            </a:r>
          </a:p>
          <a:p>
            <a:r>
              <a:rPr lang="en-US" dirty="0"/>
              <a:t>His young adulthood was full of bad luck:  dislike in his family, rejection from women, no jobs, books didn’t sell.</a:t>
            </a:r>
          </a:p>
          <a:p>
            <a:r>
              <a:rPr lang="en-US" dirty="0"/>
              <a:t>What caused him to have a mental breakdown when he was 44 years old?  </a:t>
            </a:r>
            <a:r>
              <a:rPr lang="en-US" dirty="0">
                <a:solidFill>
                  <a:srgbClr val="FF0000"/>
                </a:solidFill>
              </a:rPr>
              <a:t>_____</a:t>
            </a:r>
          </a:p>
          <a:p>
            <a:r>
              <a:rPr lang="en-US" dirty="0"/>
              <a:t>He died _____ years later (age 55).</a:t>
            </a:r>
          </a:p>
        </p:txBody>
      </p:sp>
    </p:spTree>
    <p:extLst>
      <p:ext uri="{BB962C8B-B14F-4D97-AF65-F5344CB8AC3E}">
        <p14:creationId xmlns:p14="http://schemas.microsoft.com/office/powerpoint/2010/main" val="406162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1434" y="409903"/>
            <a:ext cx="11193518" cy="6924973"/>
          </a:xfrm>
          <a:prstGeom prst="rect">
            <a:avLst/>
          </a:prstGeom>
          <a:noFill/>
        </p:spPr>
        <p:txBody>
          <a:bodyPr wrap="square" rtlCol="0">
            <a:spAutoFit/>
          </a:bodyPr>
          <a:lstStyle/>
          <a:p>
            <a:r>
              <a:rPr lang="en-US" sz="2400" dirty="0">
                <a:solidFill>
                  <a:srgbClr val="0070C0"/>
                </a:solidFill>
              </a:rPr>
              <a:t>Define Self-overcoming:  Rise above life’s circumstances to become who you are.</a:t>
            </a:r>
          </a:p>
          <a:p>
            <a:endParaRPr lang="en-US" sz="2400" dirty="0">
              <a:solidFill>
                <a:srgbClr val="0070C0"/>
              </a:solidFill>
            </a:endParaRPr>
          </a:p>
          <a:p>
            <a:pPr marL="342900" indent="-342900">
              <a:buAutoNum type="arabicPeriod"/>
            </a:pPr>
            <a:r>
              <a:rPr lang="en-US" sz="2400" dirty="0"/>
              <a:t>Own up to envy instead of feeling </a:t>
            </a:r>
            <a:r>
              <a:rPr lang="en-US" sz="2400" dirty="0">
                <a:solidFill>
                  <a:srgbClr val="FF0000"/>
                </a:solidFill>
              </a:rPr>
              <a:t>_____</a:t>
            </a:r>
            <a:r>
              <a:rPr lang="en-US" sz="2400" dirty="0"/>
              <a:t> as long as we use it to guide you towards what you want.</a:t>
            </a:r>
          </a:p>
          <a:p>
            <a:pPr marL="342900" indent="-342900">
              <a:buAutoNum type="arabicPeriod"/>
            </a:pPr>
            <a:r>
              <a:rPr lang="en-US" sz="2400" dirty="0"/>
              <a:t>He believed Christians had a </a:t>
            </a:r>
            <a:r>
              <a:rPr lang="en-US" sz="2400" dirty="0">
                <a:solidFill>
                  <a:srgbClr val="FF0000"/>
                </a:solidFill>
              </a:rPr>
              <a:t>_____ _____ </a:t>
            </a:r>
            <a:r>
              <a:rPr lang="en-US" sz="2400" dirty="0"/>
              <a:t>which was outlined in a </a:t>
            </a:r>
            <a:r>
              <a:rPr lang="en-US" sz="2400" dirty="0">
                <a:solidFill>
                  <a:srgbClr val="FF0000"/>
                </a:solidFill>
              </a:rPr>
              <a:t>_____</a:t>
            </a:r>
            <a:r>
              <a:rPr lang="en-US" sz="2400" dirty="0"/>
              <a:t> creed.  He viewed it as a giant machine for bitter </a:t>
            </a:r>
            <a:r>
              <a:rPr lang="en-US" sz="2400" dirty="0">
                <a:solidFill>
                  <a:srgbClr val="FF0000"/>
                </a:solidFill>
              </a:rPr>
              <a:t>_____</a:t>
            </a:r>
            <a:r>
              <a:rPr lang="en-US" sz="2400" dirty="0"/>
              <a:t>.  (Hmmm, could he be rebelling against his father?  Let’s not forget that his culture is still growing up out of the oppression and control of the Catholic church in the Dark Ages.)</a:t>
            </a:r>
          </a:p>
          <a:p>
            <a:pPr marL="342900" indent="-342900">
              <a:buAutoNum type="arabicPeriod"/>
            </a:pPr>
            <a:r>
              <a:rPr lang="en-US" sz="2400" dirty="0"/>
              <a:t>He hates alcohol because it </a:t>
            </a:r>
            <a:r>
              <a:rPr lang="en-US" sz="2400" dirty="0">
                <a:solidFill>
                  <a:srgbClr val="FF0000"/>
                </a:solidFill>
              </a:rPr>
              <a:t>_____ _____ </a:t>
            </a:r>
            <a:r>
              <a:rPr lang="en-US" sz="2400" dirty="0"/>
              <a:t>and gives us a transient feeling of </a:t>
            </a:r>
            <a:r>
              <a:rPr lang="en-US" sz="2400" dirty="0">
                <a:solidFill>
                  <a:srgbClr val="FF0000"/>
                </a:solidFill>
              </a:rPr>
              <a:t>_____ </a:t>
            </a:r>
            <a:r>
              <a:rPr lang="en-US" sz="2400" dirty="0"/>
              <a:t>which drains our motivation to improve our lives.  Getting </a:t>
            </a:r>
            <a:r>
              <a:rPr lang="en-US" sz="2400" dirty="0">
                <a:solidFill>
                  <a:srgbClr val="FF0000"/>
                </a:solidFill>
              </a:rPr>
              <a:t>_____ </a:t>
            </a:r>
            <a:r>
              <a:rPr lang="en-US" sz="2400" dirty="0"/>
              <a:t>things done hurts so you can’t allow yourself to be </a:t>
            </a:r>
            <a:r>
              <a:rPr lang="en-US" sz="2400" dirty="0">
                <a:solidFill>
                  <a:srgbClr val="FF0000"/>
                </a:solidFill>
              </a:rPr>
              <a:t>_____</a:t>
            </a:r>
            <a:r>
              <a:rPr lang="en-US" sz="2400" dirty="0"/>
              <a:t>.</a:t>
            </a:r>
          </a:p>
          <a:p>
            <a:pPr marL="342900" indent="-342900">
              <a:buAutoNum type="arabicPeriod"/>
            </a:pPr>
            <a:r>
              <a:rPr lang="en-US" sz="2400" dirty="0"/>
              <a:t>He understood the benefits of religion</a:t>
            </a:r>
            <a:r>
              <a:rPr lang="en-US" sz="2400" dirty="0">
                <a:solidFill>
                  <a:srgbClr val="FF0000"/>
                </a:solidFill>
              </a:rPr>
              <a:t> _____</a:t>
            </a:r>
            <a:r>
              <a:rPr lang="en-US" sz="2400" dirty="0"/>
              <a:t>.  He wanted it to be replaced by </a:t>
            </a:r>
            <a:r>
              <a:rPr lang="en-US" sz="2400" dirty="0">
                <a:solidFill>
                  <a:srgbClr val="FF0000"/>
                </a:solidFill>
              </a:rPr>
              <a:t>_____</a:t>
            </a:r>
            <a:r>
              <a:rPr lang="en-US" sz="2400" dirty="0"/>
              <a:t> (the arts).</a:t>
            </a:r>
          </a:p>
          <a:p>
            <a:pPr marL="342900" indent="-342900">
              <a:buAutoNum type="arabicPeriod"/>
            </a:pPr>
            <a:r>
              <a:rPr lang="en-US" sz="2400" dirty="0"/>
              <a:t>He believed education should be a </a:t>
            </a:r>
            <a:r>
              <a:rPr lang="en-US" sz="2400" dirty="0">
                <a:solidFill>
                  <a:srgbClr val="FF0000"/>
                </a:solidFill>
              </a:rPr>
              <a:t>_____</a:t>
            </a:r>
            <a:r>
              <a:rPr lang="en-US" sz="2400" dirty="0"/>
              <a:t> for life.  He admired how tragic Greek drama had a practical use as</a:t>
            </a:r>
            <a:r>
              <a:rPr lang="en-US" sz="2400" dirty="0">
                <a:solidFill>
                  <a:srgbClr val="FF0000"/>
                </a:solidFill>
              </a:rPr>
              <a:t> _____ </a:t>
            </a:r>
            <a:r>
              <a:rPr lang="en-US" sz="2400" dirty="0"/>
              <a:t>or </a:t>
            </a:r>
            <a:r>
              <a:rPr lang="en-US" sz="2400" dirty="0">
                <a:solidFill>
                  <a:srgbClr val="FF0000"/>
                </a:solidFill>
              </a:rPr>
              <a:t>_____, an emotional release</a:t>
            </a:r>
            <a:r>
              <a:rPr lang="en-US" sz="2400" dirty="0"/>
              <a:t>.</a:t>
            </a:r>
          </a:p>
          <a:p>
            <a:pPr marL="342900" indent="-342900">
              <a:buAutoNum type="arabicPeriod"/>
            </a:pPr>
            <a:r>
              <a:rPr lang="en-US" sz="2400" dirty="0"/>
              <a:t>Context:  democracy and atheism</a:t>
            </a:r>
          </a:p>
          <a:p>
            <a:pPr marL="342900" indent="-342900">
              <a:buAutoNum type="arabicPeriod"/>
            </a:pPr>
            <a:endParaRPr lang="en-US" sz="2400"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20183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solidFill>
                  <a:srgbClr val="FF0000"/>
                </a:solidFill>
              </a:rPr>
              <a:t>Why is it ironic that the chorus can’t bear to look at Oedipus</a:t>
            </a:r>
            <a:r>
              <a:rPr lang="en-US" dirty="0"/>
              <a:t>? (line 1420, 1425-26)</a:t>
            </a:r>
          </a:p>
          <a:p>
            <a:pPr marL="0" indent="0">
              <a:buNone/>
            </a:pPr>
            <a:endParaRPr lang="en-US" dirty="0"/>
          </a:p>
          <a:p>
            <a:r>
              <a:rPr lang="en-US" dirty="0">
                <a:solidFill>
                  <a:srgbClr val="00B050"/>
                </a:solidFill>
              </a:rPr>
              <a:t>Why does Oedipus blind himself?</a:t>
            </a:r>
            <a:r>
              <a:rPr lang="en-US" dirty="0"/>
              <a:t>  (lines 1435-1439)</a:t>
            </a:r>
          </a:p>
          <a:p>
            <a:endParaRPr lang="en-US" dirty="0"/>
          </a:p>
          <a:p>
            <a:r>
              <a:rPr lang="en-US" dirty="0">
                <a:solidFill>
                  <a:srgbClr val="FF0000"/>
                </a:solidFill>
              </a:rPr>
              <a:t>How does this punishment solve the problem?</a:t>
            </a:r>
          </a:p>
          <a:p>
            <a:r>
              <a:rPr lang="en-US" dirty="0">
                <a:solidFill>
                  <a:srgbClr val="FF0000"/>
                </a:solidFill>
              </a:rPr>
              <a:t>If it wasn’t wise, it must be _____(tragic flaw!).</a:t>
            </a:r>
          </a:p>
          <a:p>
            <a:endParaRPr lang="en-US" dirty="0"/>
          </a:p>
          <a:p>
            <a:r>
              <a:rPr lang="en-US" dirty="0">
                <a:solidFill>
                  <a:srgbClr val="00B050"/>
                </a:solidFill>
              </a:rPr>
              <a:t>Who does he blame first?  (line 1450) </a:t>
            </a:r>
          </a:p>
          <a:p>
            <a:r>
              <a:rPr lang="en-US" dirty="0">
                <a:solidFill>
                  <a:srgbClr val="00B050"/>
                </a:solidFill>
              </a:rPr>
              <a:t>Then? </a:t>
            </a:r>
          </a:p>
          <a:p>
            <a:r>
              <a:rPr lang="en-US" dirty="0">
                <a:solidFill>
                  <a:srgbClr val="00B050"/>
                </a:solidFill>
              </a:rPr>
              <a:t>And line 1467</a:t>
            </a:r>
          </a:p>
        </p:txBody>
      </p:sp>
      <p:sp>
        <p:nvSpPr>
          <p:cNvPr id="4" name="Title 3"/>
          <p:cNvSpPr>
            <a:spLocks noGrp="1"/>
          </p:cNvSpPr>
          <p:nvPr>
            <p:ph type="title"/>
          </p:nvPr>
        </p:nvSpPr>
        <p:spPr>
          <a:xfrm>
            <a:off x="838200" y="365125"/>
            <a:ext cx="2109952" cy="1325563"/>
          </a:xfrm>
        </p:spPr>
        <p:txBody>
          <a:bodyPr/>
          <a:lstStyle/>
          <a:p>
            <a:r>
              <a:rPr lang="en-US" dirty="0"/>
              <a:t>Pg. 517</a:t>
            </a:r>
          </a:p>
        </p:txBody>
      </p:sp>
    </p:spTree>
    <p:extLst>
      <p:ext uri="{BB962C8B-B14F-4D97-AF65-F5344CB8AC3E}">
        <p14:creationId xmlns:p14="http://schemas.microsoft.com/office/powerpoint/2010/main" val="1288808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840"/>
            <a:ext cx="10515600" cy="6511159"/>
          </a:xfrm>
        </p:spPr>
        <p:txBody>
          <a:bodyPr>
            <a:normAutofit lnSpcReduction="10000"/>
          </a:bodyPr>
          <a:lstStyle/>
          <a:p>
            <a:r>
              <a:rPr lang="en-US" dirty="0">
                <a:solidFill>
                  <a:srgbClr val="00B050"/>
                </a:solidFill>
              </a:rPr>
              <a:t>What does Oedipus ask the chorus to do for him</a:t>
            </a:r>
            <a:r>
              <a:rPr lang="en-US" dirty="0"/>
              <a:t>?</a:t>
            </a:r>
          </a:p>
          <a:p>
            <a:endParaRPr lang="en-US" dirty="0"/>
          </a:p>
          <a:p>
            <a:r>
              <a:rPr lang="en-US" dirty="0">
                <a:solidFill>
                  <a:srgbClr val="00B050"/>
                </a:solidFill>
              </a:rPr>
              <a:t>Who is the new ruler?  </a:t>
            </a:r>
            <a:r>
              <a:rPr lang="en-US" dirty="0"/>
              <a:t>(ironically)</a:t>
            </a:r>
          </a:p>
          <a:p>
            <a:endParaRPr lang="en-US" dirty="0"/>
          </a:p>
          <a:p>
            <a:r>
              <a:rPr lang="en-US" dirty="0">
                <a:solidFill>
                  <a:srgbClr val="FF0000"/>
                </a:solidFill>
              </a:rPr>
              <a:t>How do you think Creon will treat Oedipus now based on his past interactions?</a:t>
            </a:r>
          </a:p>
          <a:p>
            <a:pPr marL="0" indent="0">
              <a:buNone/>
            </a:pPr>
            <a:endParaRPr lang="en-US" dirty="0"/>
          </a:p>
          <a:p>
            <a:r>
              <a:rPr lang="en-US" dirty="0">
                <a:solidFill>
                  <a:srgbClr val="00B050"/>
                </a:solidFill>
              </a:rPr>
              <a:t>How have the role positions been reversed?  </a:t>
            </a:r>
            <a:r>
              <a:rPr lang="en-US" dirty="0"/>
              <a:t>This shows ________ irony.</a:t>
            </a:r>
          </a:p>
          <a:p>
            <a:endParaRPr lang="en-US" dirty="0"/>
          </a:p>
          <a:p>
            <a:r>
              <a:rPr lang="en-US" dirty="0">
                <a:solidFill>
                  <a:srgbClr val="FF0000"/>
                </a:solidFill>
              </a:rPr>
              <a:t>In line 1558, Oedipus shows awareness of the changed circumstances.  Explain how Sophocles indicates this using diction (choice of words).</a:t>
            </a:r>
          </a:p>
          <a:p>
            <a:pPr marL="0" indent="0">
              <a:buNone/>
            </a:pPr>
            <a:endParaRPr lang="en-US" dirty="0"/>
          </a:p>
          <a:p>
            <a:r>
              <a:rPr lang="en-US" dirty="0">
                <a:solidFill>
                  <a:srgbClr val="00B050"/>
                </a:solidFill>
              </a:rPr>
              <a:t>How will Creon decide what to do with Oedipus now? </a:t>
            </a:r>
          </a:p>
        </p:txBody>
      </p:sp>
    </p:spTree>
    <p:extLst>
      <p:ext uri="{BB962C8B-B14F-4D97-AF65-F5344CB8AC3E}">
        <p14:creationId xmlns:p14="http://schemas.microsoft.com/office/powerpoint/2010/main" val="3724853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1446</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Consequences Cause &amp; Effect</vt:lpstr>
      <vt:lpstr>Nietzsche</vt:lpstr>
      <vt:lpstr>Nietzsche</vt:lpstr>
      <vt:lpstr>PowerPoint Presentation</vt:lpstr>
      <vt:lpstr>Pg. 517</vt:lpstr>
      <vt:lpstr>PowerPoint Presentation</vt:lpstr>
      <vt:lpstr>PowerPoint Presentation</vt:lpstr>
      <vt:lpstr>PowerPoint Presentation</vt:lpstr>
      <vt:lpstr>Wrap it up….and Woa.</vt:lpstr>
      <vt:lpstr>PowerPoint Presentation</vt:lpstr>
      <vt:lpstr>Quick Write:</vt:lpstr>
    </vt:vector>
  </TitlesOfParts>
  <Company>Onslow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Marsha Covert</dc:creator>
  <cp:lastModifiedBy>Mamacita</cp:lastModifiedBy>
  <cp:revision>25</cp:revision>
  <dcterms:created xsi:type="dcterms:W3CDTF">2016-12-13T11:49:51Z</dcterms:created>
  <dcterms:modified xsi:type="dcterms:W3CDTF">2020-01-09T13:47:11Z</dcterms:modified>
</cp:coreProperties>
</file>