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9296400" cy="688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9DD91-DEE3-4FCA-ACC0-C5A3B93904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Unit  8</a:t>
            </a:r>
            <a:br>
              <a:rPr lang="en-US" dirty="0"/>
            </a:br>
            <a:r>
              <a:rPr lang="en-US" dirty="0"/>
              <a:t>Greek and Latin Roots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25C7BB-24C0-4E85-82AC-846A7471DA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42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6B987-B14B-42E6-A2DB-C538BBEC1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8314" y="163287"/>
            <a:ext cx="9982200" cy="6585856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 startAt="3"/>
            </a:pPr>
            <a:r>
              <a:rPr lang="en-US" sz="2600" dirty="0"/>
              <a:t>In a naturally ____________________ climate, sunshine seems almost to be a(n) ____________________; it briefly makes everyone feel better, even though it doesn’t last.</a:t>
            </a:r>
          </a:p>
          <a:p>
            <a:pPr marL="0" indent="0">
              <a:buNone/>
            </a:pPr>
            <a:r>
              <a:rPr lang="en-US" sz="2600" dirty="0"/>
              <a:t>	A.  Placid; temperance</a:t>
            </a:r>
          </a:p>
          <a:p>
            <a:pPr marL="0" indent="0">
              <a:buNone/>
            </a:pPr>
            <a:r>
              <a:rPr lang="en-US" sz="2600" dirty="0"/>
              <a:t>	B.  Complacent; ingrate</a:t>
            </a:r>
          </a:p>
          <a:p>
            <a:pPr marL="0" indent="0">
              <a:buNone/>
            </a:pPr>
            <a:r>
              <a:rPr lang="en-US" sz="2600" dirty="0"/>
              <a:t>	C.  Gratuitous; ingrate</a:t>
            </a:r>
          </a:p>
          <a:p>
            <a:pPr marL="0" indent="0">
              <a:buNone/>
            </a:pPr>
            <a:r>
              <a:rPr lang="en-US" sz="2600" dirty="0"/>
              <a:t>	D.  Intemperate; placebo</a:t>
            </a:r>
          </a:p>
          <a:p>
            <a:pPr marL="514350" indent="-514350">
              <a:buAutoNum type="arabicPeriod" startAt="4"/>
            </a:pPr>
            <a:r>
              <a:rPr lang="en-US" sz="2600" dirty="0"/>
              <a:t>While one of the sisters was too ____________________ and would not argue even when she should have, the other was a(n) ____________________ who was never satisfied with any gift or kind word.</a:t>
            </a:r>
          </a:p>
          <a:p>
            <a:pPr marL="450850" lvl="1" indent="0">
              <a:buNone/>
            </a:pPr>
            <a:r>
              <a:rPr lang="en-US" sz="2400" dirty="0"/>
              <a:t>	A.  Gratuitous; placebo</a:t>
            </a:r>
          </a:p>
          <a:p>
            <a:pPr marL="450850" lvl="1" indent="0">
              <a:buNone/>
            </a:pPr>
            <a:r>
              <a:rPr lang="en-US" sz="2400" dirty="0"/>
              <a:t>	B.  Placid; ingrate</a:t>
            </a:r>
          </a:p>
          <a:p>
            <a:pPr marL="450850" lvl="1" indent="0">
              <a:buNone/>
            </a:pPr>
            <a:r>
              <a:rPr lang="en-US" sz="2400" dirty="0"/>
              <a:t>	C.  Complacent; doctrine</a:t>
            </a:r>
          </a:p>
          <a:p>
            <a:pPr marL="450850" lvl="1" indent="0">
              <a:buNone/>
            </a:pPr>
            <a:r>
              <a:rPr lang="en-US" sz="2400" dirty="0"/>
              <a:t>	D.  Intemperate; temperance</a:t>
            </a:r>
          </a:p>
        </p:txBody>
      </p:sp>
    </p:spTree>
    <p:extLst>
      <p:ext uri="{BB962C8B-B14F-4D97-AF65-F5344CB8AC3E}">
        <p14:creationId xmlns:p14="http://schemas.microsoft.com/office/powerpoint/2010/main" val="4277304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6B987-B14B-42E6-A2DB-C538BBEC1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8314" y="163287"/>
            <a:ext cx="9982200" cy="6585856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5"/>
            </a:pPr>
            <a:r>
              <a:rPr lang="en-US" sz="2600" dirty="0"/>
              <a:t>The ____________________ that Emma follows is so strict that she has to ____________________ the severity with amusement once in a while.</a:t>
            </a:r>
          </a:p>
          <a:p>
            <a:pPr marL="0" indent="0">
              <a:buNone/>
            </a:pPr>
            <a:r>
              <a:rPr lang="en-US" sz="2600" dirty="0"/>
              <a:t>	A.  Placebo; indoctrinate</a:t>
            </a:r>
          </a:p>
          <a:p>
            <a:pPr marL="0" indent="0">
              <a:buNone/>
            </a:pPr>
            <a:r>
              <a:rPr lang="en-US" sz="2600" dirty="0"/>
              <a:t>	B.  Doctrine; temper</a:t>
            </a:r>
          </a:p>
          <a:p>
            <a:pPr marL="0" indent="0">
              <a:buNone/>
            </a:pPr>
            <a:r>
              <a:rPr lang="en-US" sz="2600" dirty="0"/>
              <a:t>	C.  Placebo; ingratiate</a:t>
            </a:r>
          </a:p>
          <a:p>
            <a:pPr marL="0" indent="0">
              <a:buNone/>
            </a:pPr>
            <a:r>
              <a:rPr lang="en-US" sz="2600" dirty="0"/>
              <a:t>	D.  Temperance</a:t>
            </a:r>
            <a:r>
              <a:rPr lang="en-US" sz="2600"/>
              <a:t>; indoctrinate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6591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107B0-E91B-4EC2-B266-742721215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4514" y="808056"/>
            <a:ext cx="9285625" cy="1077229"/>
          </a:xfrm>
        </p:spPr>
        <p:txBody>
          <a:bodyPr/>
          <a:lstStyle/>
          <a:p>
            <a:pPr algn="ctr"/>
            <a:r>
              <a:rPr lang="en-US" dirty="0"/>
              <a:t>PLAC</a:t>
            </a:r>
            <a:br>
              <a:rPr lang="en-US" dirty="0"/>
            </a:br>
            <a:r>
              <a:rPr lang="en-US" dirty="0"/>
              <a:t>Latin “to please”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6B987-B14B-42E6-A2DB-C538BBEC1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5143" y="2052116"/>
            <a:ext cx="9154996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Complacent (adj.) – satisfied with a situation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Placebo (n) --  something that has a positive mental effect but no physical effect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Placid (adj.) – calm, undisturbed</a:t>
            </a:r>
          </a:p>
        </p:txBody>
      </p:sp>
    </p:spTree>
    <p:extLst>
      <p:ext uri="{BB962C8B-B14F-4D97-AF65-F5344CB8AC3E}">
        <p14:creationId xmlns:p14="http://schemas.microsoft.com/office/powerpoint/2010/main" val="2976579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107B0-E91B-4EC2-B266-742721215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4514" y="808056"/>
            <a:ext cx="9285625" cy="1077229"/>
          </a:xfrm>
        </p:spPr>
        <p:txBody>
          <a:bodyPr/>
          <a:lstStyle/>
          <a:p>
            <a:pPr algn="ctr"/>
            <a:r>
              <a:rPr lang="en-US" dirty="0"/>
              <a:t>GRAT</a:t>
            </a:r>
            <a:br>
              <a:rPr lang="en-US" dirty="0"/>
            </a:br>
            <a:r>
              <a:rPr lang="en-US" dirty="0"/>
              <a:t>Latin “pleasing, earning thanks, thankful”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6B987-B14B-42E6-A2DB-C538BBEC1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5143" y="2052116"/>
            <a:ext cx="9154996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Gratuitous (adj.) – unnecessary or unwanted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Ingratiate (v.) – to gain another’s favor by flattery or false friendliness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Ingrate (n.) – one who is not properly thankful</a:t>
            </a:r>
          </a:p>
        </p:txBody>
      </p:sp>
    </p:spTree>
    <p:extLst>
      <p:ext uri="{BB962C8B-B14F-4D97-AF65-F5344CB8AC3E}">
        <p14:creationId xmlns:p14="http://schemas.microsoft.com/office/powerpoint/2010/main" val="1922962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107B0-E91B-4EC2-B266-742721215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4514" y="808056"/>
            <a:ext cx="9285625" cy="1077229"/>
          </a:xfrm>
        </p:spPr>
        <p:txBody>
          <a:bodyPr/>
          <a:lstStyle/>
          <a:p>
            <a:pPr algn="ctr"/>
            <a:r>
              <a:rPr lang="en-US" dirty="0"/>
              <a:t>DOC, DOCT</a:t>
            </a:r>
            <a:br>
              <a:rPr lang="en-US" dirty="0"/>
            </a:br>
            <a:r>
              <a:rPr lang="en-US" dirty="0"/>
              <a:t>Latin “to teach”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6B987-B14B-42E6-A2DB-C538BBEC1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5143" y="2052116"/>
            <a:ext cx="9154996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Docile (adj.) – easily taught; submissive to instruction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Indoctrinate (v)  -- to teach a certain point-of-view to 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Doctrine (n.) – that which  is taught; a body of beliefs or ideas</a:t>
            </a:r>
          </a:p>
        </p:txBody>
      </p:sp>
    </p:spTree>
    <p:extLst>
      <p:ext uri="{BB962C8B-B14F-4D97-AF65-F5344CB8AC3E}">
        <p14:creationId xmlns:p14="http://schemas.microsoft.com/office/powerpoint/2010/main" val="3763840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107B0-E91B-4EC2-B266-742721215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4514" y="808056"/>
            <a:ext cx="9285625" cy="1077229"/>
          </a:xfrm>
        </p:spPr>
        <p:txBody>
          <a:bodyPr/>
          <a:lstStyle/>
          <a:p>
            <a:pPr algn="ctr"/>
            <a:r>
              <a:rPr lang="en-US" dirty="0"/>
              <a:t>TEMPER</a:t>
            </a:r>
            <a:br>
              <a:rPr lang="en-US" dirty="0"/>
            </a:br>
            <a:r>
              <a:rPr lang="en-US" dirty="0"/>
              <a:t>Latin “to temper, to make less severe”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6B987-B14B-42E6-A2DB-C538BBEC1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5143" y="2052116"/>
            <a:ext cx="9154996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Temper (v.) – to decrease the strength of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Temperance (n.) – restraint or moderation, especially regarding food and alcohol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Intemperate (adj.) – lacking moderation, severe or extreme</a:t>
            </a:r>
          </a:p>
        </p:txBody>
      </p:sp>
    </p:spTree>
    <p:extLst>
      <p:ext uri="{BB962C8B-B14F-4D97-AF65-F5344CB8AC3E}">
        <p14:creationId xmlns:p14="http://schemas.microsoft.com/office/powerpoint/2010/main" val="3905743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107B0-E91B-4EC2-B266-742721215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7171" y="220228"/>
            <a:ext cx="9285625" cy="1077229"/>
          </a:xfrm>
        </p:spPr>
        <p:txBody>
          <a:bodyPr/>
          <a:lstStyle/>
          <a:p>
            <a:pPr algn="ctr"/>
            <a:r>
              <a:rPr lang="en-US" dirty="0"/>
              <a:t>DOCILE     COMPLACENT     TEMPER     PLACEBO     INGRATIATE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6B987-B14B-42E6-A2DB-C538BBEC1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5157" y="1551373"/>
            <a:ext cx="10221685" cy="480588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sz="2600" dirty="0"/>
              <a:t>My ____________________ good-natured little brother is a favorite of his teachers.</a:t>
            </a:r>
          </a:p>
          <a:p>
            <a:pPr marL="514350" indent="-514350">
              <a:buAutoNum type="arabicPeriod"/>
            </a:pPr>
            <a:r>
              <a:rPr lang="en-US" sz="2600" dirty="0"/>
              <a:t>Rather than trying to ____________________ herself with her new coworkers, Maxine earned their respect by doing excellent work.</a:t>
            </a:r>
          </a:p>
          <a:p>
            <a:pPr marL="514350" indent="-514350">
              <a:buAutoNum type="arabicPeriod"/>
            </a:pPr>
            <a:r>
              <a:rPr lang="en-US" sz="2600" dirty="0"/>
              <a:t>Lester was just beginning to grow ____________________ about his grades when he encountered the most difficult math test he had ever seen.</a:t>
            </a:r>
          </a:p>
          <a:p>
            <a:pPr marL="514350" indent="-514350">
              <a:buAutoNum type="arabicPeriod"/>
            </a:pPr>
            <a:r>
              <a:rPr lang="en-US" sz="2600" dirty="0"/>
              <a:t>Although many children find the first day of school scary, their nervousness is ____________________ by the excitement of new people, sights, and sounds.</a:t>
            </a:r>
          </a:p>
        </p:txBody>
      </p:sp>
    </p:spTree>
    <p:extLst>
      <p:ext uri="{BB962C8B-B14F-4D97-AF65-F5344CB8AC3E}">
        <p14:creationId xmlns:p14="http://schemas.microsoft.com/office/powerpoint/2010/main" val="3262412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107B0-E91B-4EC2-B266-742721215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4514" y="808056"/>
            <a:ext cx="9285625" cy="1077229"/>
          </a:xfrm>
        </p:spPr>
        <p:txBody>
          <a:bodyPr/>
          <a:lstStyle/>
          <a:p>
            <a:pPr algn="ctr"/>
            <a:r>
              <a:rPr lang="en-US" dirty="0"/>
              <a:t>GRATUITOUS     DOCTRINE     PLACEBO     PLACID     INDOCTRINATE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6B987-B14B-42E6-A2DB-C538BBEC1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30" y="2052116"/>
            <a:ext cx="10308770" cy="4805884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 startAt="5"/>
            </a:pPr>
            <a:r>
              <a:rPr lang="en-US" sz="2600" dirty="0"/>
              <a:t>Awarding an “A” in math to everyone would only be a(n) ____________________ for the students; it wouldn’t lead to real academic improvement.</a:t>
            </a:r>
          </a:p>
          <a:p>
            <a:pPr marL="514350" indent="-514350">
              <a:buAutoNum type="arabicPeriod" startAt="5"/>
            </a:pPr>
            <a:r>
              <a:rPr lang="en-US" sz="2600" dirty="0"/>
              <a:t>Penny didn’t follow a particular religious ____________________ because she couldn’t decide which one was right.</a:t>
            </a:r>
          </a:p>
          <a:p>
            <a:pPr marL="514350" indent="-514350">
              <a:buAutoNum type="arabicPeriod" startAt="5"/>
            </a:pPr>
            <a:r>
              <a:rPr lang="en-US" sz="2600" dirty="0"/>
              <a:t>Since he had no opponent in the election, the candidate’s campaign ads seemed rather ____________________.</a:t>
            </a:r>
          </a:p>
          <a:p>
            <a:pPr marL="514350" indent="-514350">
              <a:buAutoNum type="arabicPeriod" startAt="5"/>
            </a:pPr>
            <a:r>
              <a:rPr lang="en-US" sz="2600" dirty="0"/>
              <a:t>If the political party cannot ____________________ its youngest members with its core values, how will it win the election?</a:t>
            </a:r>
          </a:p>
        </p:txBody>
      </p:sp>
    </p:spTree>
    <p:extLst>
      <p:ext uri="{BB962C8B-B14F-4D97-AF65-F5344CB8AC3E}">
        <p14:creationId xmlns:p14="http://schemas.microsoft.com/office/powerpoint/2010/main" val="3814782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107B0-E91B-4EC2-B266-742721215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4514" y="808056"/>
            <a:ext cx="9285625" cy="1077229"/>
          </a:xfrm>
        </p:spPr>
        <p:txBody>
          <a:bodyPr/>
          <a:lstStyle/>
          <a:p>
            <a:pPr algn="ctr"/>
            <a:r>
              <a:rPr lang="en-US" dirty="0"/>
              <a:t>DOCILE     INGRATE      PLACID     TEMPERANCE     INTEMPERATE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6B987-B14B-42E6-A2DB-C538BBEC1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2052115"/>
            <a:ext cx="10199913" cy="4697027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 startAt="9"/>
            </a:pPr>
            <a:r>
              <a:rPr lang="en-US" sz="2600" dirty="0"/>
              <a:t>I was amazed at the ____________________ Theo showed when faced with all kinds of temptations.</a:t>
            </a:r>
          </a:p>
          <a:p>
            <a:pPr marL="514350" indent="-514350">
              <a:buAutoNum type="arabicPeriod" startAt="9"/>
            </a:pPr>
            <a:r>
              <a:rPr lang="en-US" sz="2600" dirty="0"/>
              <a:t>Mary didn’t want to seem like a(n) ____________________, so she graciously thanked her aunt for the sweater.</a:t>
            </a:r>
          </a:p>
          <a:p>
            <a:pPr marL="514350" indent="-514350">
              <a:buAutoNum type="arabicPeriod" startAt="9"/>
            </a:pPr>
            <a:r>
              <a:rPr lang="en-US" sz="2600" dirty="0"/>
              <a:t>The ____________________ expression of the moose as it stared into the window was very different from the hysterical expression of the human staring back.</a:t>
            </a:r>
          </a:p>
          <a:p>
            <a:pPr marL="514350" indent="-514350">
              <a:buAutoNum type="arabicPeriod" startAt="9"/>
            </a:pPr>
            <a:r>
              <a:rPr lang="en-US" sz="2600" dirty="0"/>
              <a:t>The ____________________ conditions on the top of the mountain made it difficult for anyone to survive.</a:t>
            </a:r>
          </a:p>
        </p:txBody>
      </p:sp>
    </p:spTree>
    <p:extLst>
      <p:ext uri="{BB962C8B-B14F-4D97-AF65-F5344CB8AC3E}">
        <p14:creationId xmlns:p14="http://schemas.microsoft.com/office/powerpoint/2010/main" val="2176539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6B987-B14B-42E6-A2DB-C538BBEC1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63287"/>
            <a:ext cx="10199913" cy="65858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dirty="0"/>
              <a:t>1.  Roberta’s fiery nature was ____________________ by her best friend’s ____________________ character.</a:t>
            </a:r>
          </a:p>
          <a:p>
            <a:pPr marL="0" indent="0">
              <a:buNone/>
            </a:pPr>
            <a:r>
              <a:rPr lang="en-US" sz="2600" dirty="0"/>
              <a:t>	A.  Ingratiated; gratuitous</a:t>
            </a:r>
          </a:p>
          <a:p>
            <a:pPr marL="0" indent="0">
              <a:buNone/>
            </a:pPr>
            <a:r>
              <a:rPr lang="en-US" sz="2600" dirty="0"/>
              <a:t>	B.  Indoctrinated; complacent</a:t>
            </a:r>
          </a:p>
          <a:p>
            <a:pPr marL="0" indent="0">
              <a:buNone/>
            </a:pPr>
            <a:r>
              <a:rPr lang="en-US" sz="2600" dirty="0"/>
              <a:t>	C.  Tempered; docile</a:t>
            </a:r>
          </a:p>
          <a:p>
            <a:pPr marL="0" indent="0">
              <a:buNone/>
            </a:pPr>
            <a:r>
              <a:rPr lang="en-US" sz="2600" dirty="0"/>
              <a:t>	D.  Indoctrinated, docile</a:t>
            </a:r>
          </a:p>
          <a:p>
            <a:pPr marL="0" indent="0">
              <a:buNone/>
            </a:pPr>
            <a:r>
              <a:rPr lang="en-US" sz="2600" dirty="0"/>
              <a:t>2.  Darryl found that ____________________ luxuries tended to make him ____________________.</a:t>
            </a:r>
          </a:p>
          <a:p>
            <a:pPr marL="0" indent="0">
              <a:buNone/>
            </a:pPr>
            <a:r>
              <a:rPr lang="en-US" sz="2600" dirty="0"/>
              <a:t>	A.  Intemperate; placid</a:t>
            </a:r>
          </a:p>
          <a:p>
            <a:pPr marL="0" indent="0">
              <a:buNone/>
            </a:pPr>
            <a:r>
              <a:rPr lang="en-US" sz="2600" dirty="0"/>
              <a:t>	B.  Gratuitous; complacent</a:t>
            </a:r>
          </a:p>
          <a:p>
            <a:pPr marL="0" indent="0">
              <a:buNone/>
            </a:pPr>
            <a:r>
              <a:rPr lang="en-US" sz="2600" dirty="0"/>
              <a:t>	C.  Placid; docile</a:t>
            </a:r>
          </a:p>
          <a:p>
            <a:pPr marL="0" indent="0">
              <a:buNone/>
            </a:pPr>
            <a:r>
              <a:rPr lang="en-US" sz="2600" dirty="0"/>
              <a:t>	D.  Docile; complacent</a:t>
            </a:r>
          </a:p>
        </p:txBody>
      </p:sp>
    </p:spTree>
    <p:extLst>
      <p:ext uri="{BB962C8B-B14F-4D97-AF65-F5344CB8AC3E}">
        <p14:creationId xmlns:p14="http://schemas.microsoft.com/office/powerpoint/2010/main" val="39775419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972</TotalTime>
  <Words>470</Words>
  <Application>Microsoft Office PowerPoint</Application>
  <PresentationFormat>Widescreen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MS Shell Dlg 2</vt:lpstr>
      <vt:lpstr>Wingdings</vt:lpstr>
      <vt:lpstr>Wingdings 3</vt:lpstr>
      <vt:lpstr>Madison</vt:lpstr>
      <vt:lpstr>Unit  8 Greek and Latin Roots</vt:lpstr>
      <vt:lpstr>PLAC Latin “to please”</vt:lpstr>
      <vt:lpstr>GRAT Latin “pleasing, earning thanks, thankful”</vt:lpstr>
      <vt:lpstr>DOC, DOCT Latin “to teach”</vt:lpstr>
      <vt:lpstr>TEMPER Latin “to temper, to make less severe”</vt:lpstr>
      <vt:lpstr>DOCILE     COMPLACENT     TEMPER     PLACEBO     INGRATIATE</vt:lpstr>
      <vt:lpstr>GRATUITOUS     DOCTRINE     PLACEBO     PLACID     INDOCTRINATE</vt:lpstr>
      <vt:lpstr>DOCILE     INGRATE      PLACID     TEMPERANCE     INTEMPERATE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 8 Greek and Latin Roots</dc:title>
  <dc:creator> </dc:creator>
  <cp:lastModifiedBy> </cp:lastModifiedBy>
  <cp:revision>10</cp:revision>
  <cp:lastPrinted>2019-03-27T15:36:36Z</cp:lastPrinted>
  <dcterms:created xsi:type="dcterms:W3CDTF">2019-03-25T11:58:40Z</dcterms:created>
  <dcterms:modified xsi:type="dcterms:W3CDTF">2019-03-27T17:12:09Z</dcterms:modified>
</cp:coreProperties>
</file>