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9296400" cy="688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2F4D4-47C3-4229-8B67-D89CBD7FBC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742465"/>
            <a:ext cx="8724123" cy="1373070"/>
          </a:xfrm>
        </p:spPr>
        <p:txBody>
          <a:bodyPr/>
          <a:lstStyle/>
          <a:p>
            <a:r>
              <a:rPr lang="en-US" dirty="0"/>
              <a:t>Greek &amp; Latin Roots Unit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12CD1-CCEE-45F6-8FCE-3098F60CE8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97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70629-7DF9-4C34-B125-C8C6A2880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Pel</a:t>
            </a:r>
            <a:r>
              <a:rPr lang="en-US" dirty="0"/>
              <a:t>, </a:t>
            </a:r>
            <a:r>
              <a:rPr lang="en-US" dirty="0" err="1"/>
              <a:t>Puls</a:t>
            </a:r>
            <a:br>
              <a:rPr lang="en-US" dirty="0"/>
            </a:br>
            <a:r>
              <a:rPr lang="en-US" dirty="0"/>
              <a:t>Latin </a:t>
            </a:r>
            <a:r>
              <a:rPr lang="en-US" dirty="0" err="1"/>
              <a:t>pellere</a:t>
            </a:r>
            <a:r>
              <a:rPr lang="en-US" dirty="0"/>
              <a:t>, </a:t>
            </a:r>
            <a:r>
              <a:rPr lang="en-US" dirty="0" err="1"/>
              <a:t>pulsum</a:t>
            </a:r>
            <a:r>
              <a:rPr lang="en-US" dirty="0"/>
              <a:t>, “to push”   “to drive”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94BF5-0C5E-4F40-8066-3BE4D4C05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Compel  (v.)  to force or strongly persuade; to coerce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Impulse (n.)  a sudden involuntary urge to do something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Expel (v.)  to send out or away</a:t>
            </a:r>
          </a:p>
        </p:txBody>
      </p:sp>
    </p:spTree>
    <p:extLst>
      <p:ext uri="{BB962C8B-B14F-4D97-AF65-F5344CB8AC3E}">
        <p14:creationId xmlns:p14="http://schemas.microsoft.com/office/powerpoint/2010/main" val="265566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BE7D0-4E5B-4D7D-BC03-763B9CA0D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Jac, </a:t>
            </a:r>
            <a:r>
              <a:rPr lang="en-US" dirty="0" err="1"/>
              <a:t>Ject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Latin </a:t>
            </a:r>
            <a:r>
              <a:rPr lang="en-US" dirty="0" err="1"/>
              <a:t>Jacere</a:t>
            </a:r>
            <a:r>
              <a:rPr lang="en-US" dirty="0"/>
              <a:t>, </a:t>
            </a:r>
            <a:r>
              <a:rPr lang="en-US" dirty="0" err="1"/>
              <a:t>Jectum</a:t>
            </a:r>
            <a:r>
              <a:rPr lang="en-US" dirty="0"/>
              <a:t>  “to throw”  “to cast”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FB824-5B5D-4225-8A13-BAE5E7DD3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Conjecture (n.)  a guess, often one based on inadequate or faulty evidence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Dejected (adj.)  downcast or sad; depressed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Abject (adj.)  lowly, miserable, and wretched</a:t>
            </a:r>
          </a:p>
        </p:txBody>
      </p:sp>
    </p:spTree>
    <p:extLst>
      <p:ext uri="{BB962C8B-B14F-4D97-AF65-F5344CB8AC3E}">
        <p14:creationId xmlns:p14="http://schemas.microsoft.com/office/powerpoint/2010/main" val="1707645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A446D-E401-494D-95D0-F36F6B905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Mit</a:t>
            </a:r>
            <a:r>
              <a:rPr lang="en-US" dirty="0"/>
              <a:t>, Mis</a:t>
            </a:r>
            <a:br>
              <a:rPr lang="en-US" dirty="0"/>
            </a:br>
            <a:r>
              <a:rPr lang="en-US" dirty="0"/>
              <a:t>Latin </a:t>
            </a:r>
            <a:r>
              <a:rPr lang="en-US" dirty="0" err="1"/>
              <a:t>Mittere</a:t>
            </a:r>
            <a:r>
              <a:rPr lang="en-US" dirty="0"/>
              <a:t>, </a:t>
            </a:r>
            <a:r>
              <a:rPr lang="en-US" dirty="0" err="1"/>
              <a:t>Missum</a:t>
            </a:r>
            <a:r>
              <a:rPr lang="en-US" dirty="0"/>
              <a:t>  “send”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D4D8F-DEAD-4CF5-9BF4-3558D8071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Emissary  (n.)  an agent sent on a mission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Dismissive (adj.)  showing little regard; scornful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Remiss (adj.)  failing to fulfill one’s duty; negligent</a:t>
            </a:r>
          </a:p>
        </p:txBody>
      </p:sp>
    </p:spTree>
    <p:extLst>
      <p:ext uri="{BB962C8B-B14F-4D97-AF65-F5344CB8AC3E}">
        <p14:creationId xmlns:p14="http://schemas.microsoft.com/office/powerpoint/2010/main" val="293835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3B740-B879-475B-8E51-755E1D74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Mot, Mov</a:t>
            </a:r>
            <a:br>
              <a:rPr lang="en-US" dirty="0"/>
            </a:br>
            <a:r>
              <a:rPr lang="en-US" dirty="0"/>
              <a:t>Latin Movere, Motus, “to move”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327E7-5B8F-473E-93CB-F1F196E23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Motive (n.)  a cause for 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Motif (n.)  a recurring theme, subject or idea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Emote (v.)  to dramatically express emotions</a:t>
            </a:r>
          </a:p>
        </p:txBody>
      </p:sp>
    </p:spTree>
    <p:extLst>
      <p:ext uri="{BB962C8B-B14F-4D97-AF65-F5344CB8AC3E}">
        <p14:creationId xmlns:p14="http://schemas.microsoft.com/office/powerpoint/2010/main" val="3499803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7D3BC-F9C2-4A35-93AF-92BC9F62C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Dismissive   motive   dejected   remiss   impulse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C9463-631D-4852-86BF-B8C5DDCD1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3187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dirty="0"/>
              <a:t>There was a heated debate over whether the cabinet official had been ____________ in his duties when he did not report the accounting error.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I felt so ____________ when I did not get admitted to the university that I did not leave my room for days.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Although the champion golfer was ____________ of his caddy’s suggestions at first, he eventually gave them a try.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Suddenly, Henry was seized by the ____________ to leap from the boat.</a:t>
            </a:r>
          </a:p>
        </p:txBody>
      </p:sp>
    </p:spTree>
    <p:extLst>
      <p:ext uri="{BB962C8B-B14F-4D97-AF65-F5344CB8AC3E}">
        <p14:creationId xmlns:p14="http://schemas.microsoft.com/office/powerpoint/2010/main" val="1482937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5DFFB-1FE7-44E9-A37B-CA32DC7DA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Motive     emissary     abject     motif     expel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20E88-B5D6-4F20-85C1-AB5F25460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22547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5"/>
            </a:pPr>
            <a:r>
              <a:rPr lang="en-US" sz="2600" dirty="0"/>
              <a:t>During the negotiations, the vice president of one company was sent as a(n) ____________________ to the other company.</a:t>
            </a:r>
          </a:p>
          <a:p>
            <a:pPr marL="457200" indent="-457200">
              <a:buAutoNum type="arabicPeriod" startAt="5"/>
            </a:pPr>
            <a:r>
              <a:rPr lang="en-US" sz="2600" dirty="0"/>
              <a:t>The ____________________ for the theft of the statue has not yet been determined.</a:t>
            </a:r>
          </a:p>
          <a:p>
            <a:pPr marL="457200" indent="-457200">
              <a:buAutoNum type="arabicPeriod" startAt="5"/>
            </a:pPr>
            <a:r>
              <a:rPr lang="en-US" sz="2600" dirty="0"/>
              <a:t>The baby birds, motherless and unprotected from the rain, looked ____________________ and pathetic.</a:t>
            </a:r>
          </a:p>
          <a:p>
            <a:pPr marL="457200" indent="-457200">
              <a:buAutoNum type="arabicPeriod" startAt="5"/>
            </a:pPr>
            <a:r>
              <a:rPr lang="en-US" sz="2600" dirty="0"/>
              <a:t>If you ____________________ the student from school for simply her beliefs, you will set a bad example.</a:t>
            </a:r>
          </a:p>
        </p:txBody>
      </p:sp>
    </p:spTree>
    <p:extLst>
      <p:ext uri="{BB962C8B-B14F-4D97-AF65-F5344CB8AC3E}">
        <p14:creationId xmlns:p14="http://schemas.microsoft.com/office/powerpoint/2010/main" val="3996191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70BFC-4D32-4661-8010-CB56E4EED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Compel     emote     conjecture     abject     motif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6DA69-B7C1-46EC-B62D-B2F982324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31878"/>
          </a:xfrm>
        </p:spPr>
        <p:txBody>
          <a:bodyPr>
            <a:noAutofit/>
          </a:bodyPr>
          <a:lstStyle/>
          <a:p>
            <a:pPr marL="457200" indent="-457200">
              <a:buAutoNum type="arabicPeriod" startAt="9"/>
            </a:pPr>
            <a:r>
              <a:rPr lang="en-US" sz="2600" dirty="0"/>
              <a:t>Some of the children in the play ____________________ too much, while others read their lines with </a:t>
            </a:r>
            <a:r>
              <a:rPr lang="en-US" sz="2600"/>
              <a:t>no emotion </a:t>
            </a:r>
            <a:r>
              <a:rPr lang="en-US" sz="2600" dirty="0"/>
              <a:t>at all.</a:t>
            </a:r>
          </a:p>
          <a:p>
            <a:pPr marL="457200" indent="-457200">
              <a:buAutoNum type="arabicPeriod" startAt="9"/>
            </a:pPr>
            <a:r>
              <a:rPr lang="en-US" sz="2600" dirty="0"/>
              <a:t>Since the critic has not read the book, anything he says about it must be considered pure ____________________. </a:t>
            </a:r>
          </a:p>
          <a:p>
            <a:pPr marL="457200" indent="-457200">
              <a:buAutoNum type="arabicPeriod" startAt="9"/>
            </a:pPr>
            <a:r>
              <a:rPr lang="en-US" sz="2600" dirty="0"/>
              <a:t>The high winds and cold rain ____________________ us to postpone the picnic.</a:t>
            </a:r>
          </a:p>
          <a:p>
            <a:pPr marL="457200" indent="-457200">
              <a:buAutoNum type="arabicPeriod" startAt="9"/>
            </a:pPr>
            <a:r>
              <a:rPr lang="en-US" sz="2600" dirty="0"/>
              <a:t>In the opera, the central ____________________ of despair over lost love is introduced when the heroine takes the stage.</a:t>
            </a:r>
          </a:p>
        </p:txBody>
      </p:sp>
    </p:spTree>
    <p:extLst>
      <p:ext uri="{BB962C8B-B14F-4D97-AF65-F5344CB8AC3E}">
        <p14:creationId xmlns:p14="http://schemas.microsoft.com/office/powerpoint/2010/main" val="382331418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709</TotalTime>
  <Words>385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Greek &amp; Latin Roots Unit 3</vt:lpstr>
      <vt:lpstr>Pel, Puls Latin pellere, pulsum, “to push”   “to drive”</vt:lpstr>
      <vt:lpstr>Jac, Ject  Latin Jacere, Jectum  “to throw”  “to cast”</vt:lpstr>
      <vt:lpstr>Mit, Mis Latin Mittere, Missum  “send”</vt:lpstr>
      <vt:lpstr>Mot, Mov Latin Movere, Motus, “to move”</vt:lpstr>
      <vt:lpstr>Dismissive   motive   dejected   remiss   impulse</vt:lpstr>
      <vt:lpstr>Motive     emissary     abject     motif     expel</vt:lpstr>
      <vt:lpstr>Compel     emote     conjecture     abject     motif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&amp; Latin Roots Unit 3</dc:title>
  <dc:creator> </dc:creator>
  <cp:lastModifiedBy> </cp:lastModifiedBy>
  <cp:revision>5</cp:revision>
  <cp:lastPrinted>2019-03-01T18:22:29Z</cp:lastPrinted>
  <dcterms:created xsi:type="dcterms:W3CDTF">2019-02-08T13:21:30Z</dcterms:created>
  <dcterms:modified xsi:type="dcterms:W3CDTF">2019-03-01T18:31:37Z</dcterms:modified>
</cp:coreProperties>
</file>