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smtClean="0"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1665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5574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smtClean="0"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6514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4806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smtClean="0"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6297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t>3/11/2019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9705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smtClean="0"/>
              <a:t>3/11/2019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6270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t>3/11/2019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0179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t>3/11/2019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678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smtClean="0"/>
              <a:t>3/11/2019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819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B16C4C9A-3960-41CF-A4E9-2A8FB932454B}" type="datetimeFigureOut">
              <a:rPr lang="en-US" smtClean="0"/>
              <a:t>3/11/2019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022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C1C18-307B-4F68-A007-B5B542270E8D}" type="datetimeFigureOut">
              <a:rPr lang="en-US" smtClean="0"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3617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28121-E71F-43D6-89F7-3B98C5CA68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41008" y="833282"/>
            <a:ext cx="6898233" cy="2268559"/>
          </a:xfrm>
        </p:spPr>
        <p:txBody>
          <a:bodyPr>
            <a:normAutofit fontScale="90000"/>
          </a:bodyPr>
          <a:lstStyle/>
          <a:p>
            <a:r>
              <a:rPr lang="en-US" dirty="0"/>
              <a:t>Greek &amp; Latin Roots</a:t>
            </a:r>
            <a:br>
              <a:rPr lang="en-US" dirty="0"/>
            </a:br>
            <a:r>
              <a:rPr lang="en-US" dirty="0"/>
              <a:t>Unit 5</a:t>
            </a:r>
          </a:p>
        </p:txBody>
      </p:sp>
    </p:spTree>
    <p:extLst>
      <p:ext uri="{BB962C8B-B14F-4D97-AF65-F5344CB8AC3E}">
        <p14:creationId xmlns:p14="http://schemas.microsoft.com/office/powerpoint/2010/main" val="3304247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3A74E-FAD2-427D-BE30-59DCEF5DE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6223" y="840462"/>
            <a:ext cx="9603275" cy="1049235"/>
          </a:xfrm>
        </p:spPr>
        <p:txBody>
          <a:bodyPr/>
          <a:lstStyle/>
          <a:p>
            <a:pPr algn="l"/>
            <a:r>
              <a:rPr lang="en-US" dirty="0"/>
              <a:t>Vid, Vis</a:t>
            </a:r>
            <a:br>
              <a:rPr lang="en-US" dirty="0"/>
            </a:br>
            <a:r>
              <a:rPr lang="en-US" dirty="0"/>
              <a:t>Latin VIDERE, VISUM, “to see”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309412-0C16-4E01-887D-0973F6AD61E2}"/>
              </a:ext>
            </a:extLst>
          </p:cNvPr>
          <p:cNvSpPr txBox="1"/>
          <p:nvPr/>
        </p:nvSpPr>
        <p:spPr>
          <a:xfrm>
            <a:off x="1455576" y="2500604"/>
            <a:ext cx="91145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ENVISAGE  (v.)  to imagine, to conceive of</a:t>
            </a:r>
          </a:p>
          <a:p>
            <a:endParaRPr lang="en-US" sz="2400" dirty="0"/>
          </a:p>
          <a:p>
            <a:r>
              <a:rPr lang="en-US" sz="2400" dirty="0"/>
              <a:t>VISAGE  (n.)  the face; a facial expression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309500B-54FB-4194-A531-92827C08C123}"/>
              </a:ext>
            </a:extLst>
          </p:cNvPr>
          <p:cNvSpPr txBox="1"/>
          <p:nvPr/>
        </p:nvSpPr>
        <p:spPr>
          <a:xfrm>
            <a:off x="1451579" y="5095328"/>
            <a:ext cx="91145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APPARITION  (n.)  an unreal figure; a ghost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A76517DF-F15C-40FD-B261-A2AE23E337B9}"/>
              </a:ext>
            </a:extLst>
          </p:cNvPr>
          <p:cNvSpPr txBox="1">
            <a:spLocks/>
          </p:cNvSpPr>
          <p:nvPr/>
        </p:nvSpPr>
        <p:spPr>
          <a:xfrm>
            <a:off x="886224" y="3873513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PARI</a:t>
            </a:r>
          </a:p>
          <a:p>
            <a:r>
              <a:rPr lang="en-US" dirty="0"/>
              <a:t>Latin </a:t>
            </a:r>
            <a:r>
              <a:rPr lang="en-US" dirty="0" err="1"/>
              <a:t>parere</a:t>
            </a:r>
            <a:r>
              <a:rPr lang="en-US" dirty="0"/>
              <a:t>, </a:t>
            </a:r>
            <a:r>
              <a:rPr lang="en-US" dirty="0" err="1"/>
              <a:t>paritum</a:t>
            </a:r>
            <a:r>
              <a:rPr lang="en-US" dirty="0"/>
              <a:t>, “to be visible, to appear”</a:t>
            </a:r>
          </a:p>
        </p:txBody>
      </p:sp>
    </p:spTree>
    <p:extLst>
      <p:ext uri="{BB962C8B-B14F-4D97-AF65-F5344CB8AC3E}">
        <p14:creationId xmlns:p14="http://schemas.microsoft.com/office/powerpoint/2010/main" val="1628979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3A74E-FAD2-427D-BE30-59DCEF5DE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Spec</a:t>
            </a:r>
            <a:br>
              <a:rPr lang="en-US" dirty="0"/>
            </a:br>
            <a:r>
              <a:rPr lang="en-US" dirty="0"/>
              <a:t>Latin SPECERE, SPECTUM, “to look”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309412-0C16-4E01-887D-0973F6AD61E2}"/>
              </a:ext>
            </a:extLst>
          </p:cNvPr>
          <p:cNvSpPr txBox="1"/>
          <p:nvPr/>
        </p:nvSpPr>
        <p:spPr>
          <a:xfrm>
            <a:off x="1455576" y="2015413"/>
            <a:ext cx="911456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PERSPICACIOUS (adj.)  wise; insightful; acutely intelligent</a:t>
            </a:r>
          </a:p>
          <a:p>
            <a:endParaRPr lang="en-US" sz="2800" dirty="0"/>
          </a:p>
          <a:p>
            <a:r>
              <a:rPr lang="en-US" sz="2800" dirty="0"/>
              <a:t>RETROSPECTIVE  (adj.)  looking backward over a period of time</a:t>
            </a:r>
          </a:p>
          <a:p>
            <a:endParaRPr lang="en-US" sz="2800" dirty="0"/>
          </a:p>
          <a:p>
            <a:r>
              <a:rPr lang="en-US" sz="2800" dirty="0"/>
              <a:t>ASPECT (n.)  a part that can be considered or viewed</a:t>
            </a:r>
          </a:p>
          <a:p>
            <a:endParaRPr lang="en-US" sz="2800" dirty="0"/>
          </a:p>
          <a:p>
            <a:r>
              <a:rPr lang="en-US" sz="2800" dirty="0"/>
              <a:t>INTROSPECTIVE (adj.)  contemplating one’s own thoughts and feelings</a:t>
            </a:r>
          </a:p>
        </p:txBody>
      </p:sp>
    </p:spTree>
    <p:extLst>
      <p:ext uri="{BB962C8B-B14F-4D97-AF65-F5344CB8AC3E}">
        <p14:creationId xmlns:p14="http://schemas.microsoft.com/office/powerpoint/2010/main" val="1065417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3A74E-FAD2-427D-BE30-59DCEF5DE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Phan</a:t>
            </a:r>
            <a:br>
              <a:rPr lang="en-US" dirty="0"/>
            </a:br>
            <a:r>
              <a:rPr lang="en-US" dirty="0"/>
              <a:t>Greek PHANEN “ to appear, to show”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309412-0C16-4E01-887D-0973F6AD61E2}"/>
              </a:ext>
            </a:extLst>
          </p:cNvPr>
          <p:cNvSpPr txBox="1"/>
          <p:nvPr/>
        </p:nvSpPr>
        <p:spPr>
          <a:xfrm>
            <a:off x="1455576" y="2500604"/>
            <a:ext cx="9114563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PHENOMENON (n.)  a fact or event that can be observed and / or documented</a:t>
            </a:r>
          </a:p>
          <a:p>
            <a:endParaRPr lang="en-US" sz="2400" dirty="0"/>
          </a:p>
          <a:p>
            <a:r>
              <a:rPr lang="en-US" sz="2400" dirty="0"/>
              <a:t>DIAPHANOUS (adj.)  lightweight and transparent</a:t>
            </a:r>
          </a:p>
          <a:p>
            <a:endParaRPr lang="en-US" sz="2400" dirty="0"/>
          </a:p>
          <a:p>
            <a:r>
              <a:rPr lang="en-US" sz="2400" dirty="0"/>
              <a:t>EPIPHANY (n.)  a moment of great insight; a revelation</a:t>
            </a:r>
          </a:p>
          <a:p>
            <a:endParaRPr lang="en-US" sz="2400" dirty="0"/>
          </a:p>
          <a:p>
            <a:r>
              <a:rPr lang="en-US" sz="2400" dirty="0"/>
              <a:t>SYCOPHANT (n.)  a person who flatters; a “yes-man”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006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3A74E-FAD2-427D-BE30-59DCEF5DE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0384" y="808056"/>
            <a:ext cx="10562855" cy="1692548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INTROSPECTIVE      RETROSPECTIVE     DIAPHANOUS     EPIPHANY     VISAGE ENVISAGE    PHENOMENON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309412-0C16-4E01-887D-0973F6AD61E2}"/>
              </a:ext>
            </a:extLst>
          </p:cNvPr>
          <p:cNvSpPr txBox="1"/>
          <p:nvPr/>
        </p:nvSpPr>
        <p:spPr>
          <a:xfrm>
            <a:off x="1455576" y="2500604"/>
            <a:ext cx="10077663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000" dirty="0"/>
              <a:t>The city council does not ____________________ making any changes to the existing law.</a:t>
            </a:r>
          </a:p>
          <a:p>
            <a:pPr marL="342900" indent="-342900">
              <a:buAutoNum type="arabicPeriod"/>
            </a:pPr>
            <a:r>
              <a:rPr lang="en-US" sz="2000" dirty="0"/>
              <a:t>George was ____________________ by nature and would spend hours alone, lost in thought.</a:t>
            </a:r>
          </a:p>
          <a:p>
            <a:pPr marL="342900" indent="-342900">
              <a:buAutoNum type="arabicPeriod"/>
            </a:pPr>
            <a:r>
              <a:rPr lang="en-US" sz="2000" dirty="0"/>
              <a:t>The exhibit takes us on a(n) ____________________ journey through all the films made by the director in the past thirty years.</a:t>
            </a:r>
          </a:p>
          <a:p>
            <a:pPr marL="342900" indent="-342900">
              <a:buAutoNum type="arabicPeriod"/>
            </a:pPr>
            <a:r>
              <a:rPr lang="en-US" sz="2000" dirty="0"/>
              <a:t>One ____________________ that has repeated itself is the revolt of young people against their parents’ music.</a:t>
            </a:r>
          </a:p>
          <a:p>
            <a:pPr marL="342900" indent="-342900">
              <a:buAutoNum type="arabicPeriod"/>
            </a:pPr>
            <a:r>
              <a:rPr lang="en-US" sz="2000" dirty="0"/>
              <a:t>King William’s ____________________ was peaceful in death, but also bore the lines of many years of worry.</a:t>
            </a:r>
          </a:p>
          <a:p>
            <a:pPr marL="342900" indent="-342900">
              <a:buAutoNum type="arabicPeriod"/>
            </a:pPr>
            <a:r>
              <a:rPr lang="en-US" sz="2000" dirty="0"/>
              <a:t>Looking out the ____________________, frosted window somehow made the blizzard seem less severe.</a:t>
            </a:r>
          </a:p>
          <a:p>
            <a:pPr marL="342900" indent="-3429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984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3A74E-FAD2-427D-BE30-59DCEF5DE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0384" y="808056"/>
            <a:ext cx="9599755" cy="1692548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APPARITION     DIAPHANOUS     ASPECT     SYCHOPHANT     PERSPICACIOUS     EPIPHANY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309412-0C16-4E01-887D-0973F6AD61E2}"/>
              </a:ext>
            </a:extLst>
          </p:cNvPr>
          <p:cNvSpPr txBox="1"/>
          <p:nvPr/>
        </p:nvSpPr>
        <p:spPr>
          <a:xfrm>
            <a:off x="1621861" y="2077816"/>
            <a:ext cx="983446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7"/>
            </a:pPr>
            <a:r>
              <a:rPr lang="en-US" sz="2400" dirty="0"/>
              <a:t>Several ____________________  of the current financial crisis are misunderstood by the majority of the population.</a:t>
            </a:r>
          </a:p>
          <a:p>
            <a:pPr marL="342900" indent="-342900">
              <a:buAutoNum type="arabicPeriod" startAt="7"/>
            </a:pPr>
            <a:r>
              <a:rPr lang="en-US" sz="2400" dirty="0"/>
              <a:t>Was this lovely figure before me a dream, a(n) ____________________ , or a human being?</a:t>
            </a:r>
          </a:p>
          <a:p>
            <a:pPr marL="342900" indent="-342900">
              <a:buAutoNum type="arabicPeriod" startAt="7"/>
            </a:pPr>
            <a:r>
              <a:rPr lang="en-US" sz="2400" dirty="0"/>
              <a:t>Suddenly, Rachel was struck by a(n) ____________________  about why we lost the game.</a:t>
            </a:r>
          </a:p>
          <a:p>
            <a:pPr marL="342900" indent="-342900">
              <a:buAutoNum type="arabicPeriod" startAt="7"/>
            </a:pPr>
            <a:r>
              <a:rPr lang="en-US" sz="2400" dirty="0"/>
              <a:t>Ashley believes that saving every penny is ____________________  because it will protect her from hard times in the future.</a:t>
            </a:r>
          </a:p>
          <a:p>
            <a:pPr marL="342900" indent="-342900">
              <a:buAutoNum type="arabicPeriod" startAt="7"/>
            </a:pPr>
            <a:r>
              <a:rPr lang="en-US" sz="2400" dirty="0"/>
              <a:t>The only person who didn’t act like a(n) ____________________  to Gloria was the company CEO’s husband.</a:t>
            </a:r>
          </a:p>
        </p:txBody>
      </p:sp>
    </p:spTree>
    <p:extLst>
      <p:ext uri="{BB962C8B-B14F-4D97-AF65-F5344CB8AC3E}">
        <p14:creationId xmlns:p14="http://schemas.microsoft.com/office/powerpoint/2010/main" val="2301483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1E46FA5A-8F7D-4947-ACC6-A703DF7802F7}"/>
              </a:ext>
            </a:extLst>
          </p:cNvPr>
          <p:cNvSpPr txBox="1"/>
          <p:nvPr/>
        </p:nvSpPr>
        <p:spPr>
          <a:xfrm>
            <a:off x="1361768" y="149740"/>
            <a:ext cx="946846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1.  The captain’s blank _______________ gave no indication that he was capable of making _______________ decisions.</a:t>
            </a:r>
          </a:p>
          <a:p>
            <a:r>
              <a:rPr lang="en-US" dirty="0"/>
              <a:t>	A.  Apparition; retrospective</a:t>
            </a:r>
          </a:p>
          <a:p>
            <a:r>
              <a:rPr lang="en-US" dirty="0"/>
              <a:t>	B.  </a:t>
            </a:r>
            <a:r>
              <a:rPr lang="en-US" dirty="0" err="1"/>
              <a:t>Sychophant</a:t>
            </a:r>
            <a:r>
              <a:rPr lang="en-US" dirty="0"/>
              <a:t>; diaphanous</a:t>
            </a:r>
          </a:p>
          <a:p>
            <a:r>
              <a:rPr lang="en-US" dirty="0"/>
              <a:t>	C.  Visage; perspicacious</a:t>
            </a:r>
          </a:p>
          <a:p>
            <a:r>
              <a:rPr lang="en-US" dirty="0"/>
              <a:t>	D.  Phenomenon; introspective</a:t>
            </a:r>
          </a:p>
          <a:p>
            <a:endParaRPr lang="en-US" dirty="0"/>
          </a:p>
          <a:p>
            <a:r>
              <a:rPr lang="en-US" dirty="0"/>
              <a:t> 2.  In his half-awake state, the young boy wondered if the ghostly _______________ in the _______________ robe was real.</a:t>
            </a:r>
          </a:p>
          <a:p>
            <a:r>
              <a:rPr lang="en-US" dirty="0"/>
              <a:t>	A.  Phenomenon; introspective</a:t>
            </a:r>
          </a:p>
          <a:p>
            <a:r>
              <a:rPr lang="en-US" dirty="0"/>
              <a:t>	B.  Epiphany; diaphanous</a:t>
            </a:r>
          </a:p>
          <a:p>
            <a:r>
              <a:rPr lang="en-US" dirty="0"/>
              <a:t>	C.  Apparition; diaphanous</a:t>
            </a:r>
          </a:p>
          <a:p>
            <a:r>
              <a:rPr lang="en-US" dirty="0"/>
              <a:t>	D.  Sycophant; phenomenon</a:t>
            </a:r>
          </a:p>
          <a:p>
            <a:endParaRPr lang="en-US" dirty="0"/>
          </a:p>
          <a:p>
            <a:pPr marL="342900" indent="-342900">
              <a:buAutoNum type="arabicPeriod" startAt="3"/>
            </a:pPr>
            <a:r>
              <a:rPr lang="en-US" dirty="0"/>
              <a:t>The geologist, working late into the night, suddenly had a(n) _______________ about a(n) _______________ that he had never before understood.</a:t>
            </a:r>
          </a:p>
          <a:p>
            <a:pPr marL="800100" lvl="1" indent="-342900">
              <a:buAutoNum type="alphaUcPeriod"/>
            </a:pPr>
            <a:r>
              <a:rPr lang="en-US" dirty="0"/>
              <a:t>Apparition; epiphany</a:t>
            </a:r>
          </a:p>
          <a:p>
            <a:pPr marL="800100" lvl="1" indent="-342900">
              <a:buAutoNum type="alphaUcPeriod"/>
            </a:pPr>
            <a:r>
              <a:rPr lang="en-US" dirty="0"/>
              <a:t>Phenomenon; aspect</a:t>
            </a:r>
          </a:p>
          <a:p>
            <a:pPr marL="800100" lvl="1" indent="-342900">
              <a:buAutoNum type="alphaUcPeriod"/>
            </a:pPr>
            <a:r>
              <a:rPr lang="en-US" dirty="0"/>
              <a:t>Epiphany; visage</a:t>
            </a:r>
          </a:p>
          <a:p>
            <a:pPr marL="800100" lvl="1" indent="-342900">
              <a:buAutoNum type="alphaUcPeriod"/>
            </a:pPr>
            <a:r>
              <a:rPr lang="en-US" dirty="0"/>
              <a:t>Epiphany; phenomenon</a:t>
            </a:r>
          </a:p>
        </p:txBody>
      </p:sp>
    </p:spTree>
    <p:extLst>
      <p:ext uri="{BB962C8B-B14F-4D97-AF65-F5344CB8AC3E}">
        <p14:creationId xmlns:p14="http://schemas.microsoft.com/office/powerpoint/2010/main" val="2467725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1E46FA5A-8F7D-4947-ACC6-A703DF7802F7}"/>
              </a:ext>
            </a:extLst>
          </p:cNvPr>
          <p:cNvSpPr txBox="1"/>
          <p:nvPr/>
        </p:nvSpPr>
        <p:spPr>
          <a:xfrm>
            <a:off x="1361768" y="149740"/>
            <a:ext cx="946846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4"/>
            </a:pPr>
            <a:r>
              <a:rPr lang="en-US" dirty="0"/>
              <a:t>Even an in-depth _______________ display of the architect’s designs could not examine every _______________ of her work.</a:t>
            </a:r>
          </a:p>
          <a:p>
            <a:r>
              <a:rPr lang="en-US" dirty="0"/>
              <a:t>	A.  Diaphanous; apparition</a:t>
            </a:r>
          </a:p>
          <a:p>
            <a:r>
              <a:rPr lang="en-US" dirty="0"/>
              <a:t>	B.  Retrospective; aspect</a:t>
            </a:r>
          </a:p>
          <a:p>
            <a:r>
              <a:rPr lang="en-US" dirty="0"/>
              <a:t>	C.  Introspective; aspect</a:t>
            </a:r>
          </a:p>
          <a:p>
            <a:r>
              <a:rPr lang="en-US" dirty="0"/>
              <a:t>	D.  Perspicacious; visage</a:t>
            </a:r>
          </a:p>
          <a:p>
            <a:endParaRPr lang="en-US" dirty="0"/>
          </a:p>
          <a:p>
            <a:pPr marL="342900" indent="-342900">
              <a:buAutoNum type="arabicPeriod" startAt="5"/>
            </a:pPr>
            <a:r>
              <a:rPr lang="en-US" dirty="0"/>
              <a:t>The _______________ surrounding the shy and _______________ young athlete claimed to be his closest friends, but in reality, they didn’t know his inner thoughts.</a:t>
            </a:r>
          </a:p>
          <a:p>
            <a:pPr marL="800100" lvl="1" indent="-342900">
              <a:buAutoNum type="alphaUcPeriod"/>
            </a:pPr>
            <a:r>
              <a:rPr lang="en-US" dirty="0"/>
              <a:t>Epiphanies; retrospective</a:t>
            </a:r>
          </a:p>
          <a:p>
            <a:pPr marL="800100" lvl="1" indent="-342900">
              <a:buAutoNum type="alphaUcPeriod"/>
            </a:pPr>
            <a:r>
              <a:rPr lang="en-US" dirty="0"/>
              <a:t>Apparitions; perspicacious</a:t>
            </a:r>
          </a:p>
          <a:p>
            <a:pPr marL="800100" lvl="1" indent="-342900">
              <a:buAutoNum type="alphaUcPeriod"/>
            </a:pPr>
            <a:r>
              <a:rPr lang="en-US" dirty="0" err="1"/>
              <a:t>Viasages</a:t>
            </a:r>
            <a:r>
              <a:rPr lang="en-US" dirty="0"/>
              <a:t>; diaphanous</a:t>
            </a:r>
          </a:p>
          <a:p>
            <a:pPr marL="800100" lvl="1" indent="-342900">
              <a:buAutoNum type="alphaUcPeriod"/>
            </a:pPr>
            <a:r>
              <a:rPr lang="en-US" dirty="0"/>
              <a:t>Sycophants; introspective  </a:t>
            </a:r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53990846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436</TotalTime>
  <Words>392</Words>
  <Application>Microsoft Office PowerPoint</Application>
  <PresentationFormat>Widescreen</PresentationFormat>
  <Paragraphs>67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Gill Sans MT</vt:lpstr>
      <vt:lpstr>Gallery</vt:lpstr>
      <vt:lpstr>Greek &amp; Latin Roots Unit 5</vt:lpstr>
      <vt:lpstr>Vid, Vis Latin VIDERE, VISUM, “to see”</vt:lpstr>
      <vt:lpstr>Spec Latin SPECERE, SPECTUM, “to look”</vt:lpstr>
      <vt:lpstr>Phan Greek PHANEN “ to appear, to show”</vt:lpstr>
      <vt:lpstr>INTROSPECTIVE      RETROSPECTIVE     DIAPHANOUS     EPIPHANY     VISAGE ENVISAGE    PHENOMENON</vt:lpstr>
      <vt:lpstr>APPARITION     DIAPHANOUS     ASPECT     SYCHOPHANT     PERSPICACIOUS     EPIPHANY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Greek &amp; Latin Roots Unit 3</dc:title>
  <dc:creator> </dc:creator>
  <cp:lastModifiedBy> </cp:lastModifiedBy>
  <cp:revision>9</cp:revision>
  <dcterms:created xsi:type="dcterms:W3CDTF">2019-03-04T23:31:52Z</dcterms:created>
  <dcterms:modified xsi:type="dcterms:W3CDTF">2019-03-11T21:13:13Z</dcterms:modified>
</cp:coreProperties>
</file>