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0" r:id="rId4"/>
    <p:sldId id="259" r:id="rId5"/>
    <p:sldId id="261" r:id="rId6"/>
    <p:sldId id="264" r:id="rId7"/>
    <p:sldId id="262" r:id="rId8"/>
    <p:sldId id="263" r:id="rId9"/>
    <p:sldId id="265" r:id="rId10"/>
    <p:sldId id="266" r:id="rId11"/>
  </p:sldIdLst>
  <p:sldSz cx="12192000" cy="6858000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cita" initials="M" lastIdx="1" clrIdx="0">
    <p:extLst>
      <p:ext uri="{19B8F6BF-5375-455C-9EA6-DF929625EA0E}">
        <p15:presenceInfo xmlns:p15="http://schemas.microsoft.com/office/powerpoint/2012/main" userId="Mamac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08:31:06.240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3CA8300A-3478-4DEB-B876-D53582A7D49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C1D089EC-D767-4C82-9C24-2F836908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5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7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4E5D-8402-434C-8E00-4C5FAB2943E3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81481-3AE9-4FD0-BC6E-259E5A77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1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770930" y="409904"/>
            <a:ext cx="99496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pg. 475</a:t>
            </a:r>
          </a:p>
          <a:p>
            <a:endParaRPr lang="en-US" dirty="0"/>
          </a:p>
          <a:p>
            <a:r>
              <a:rPr lang="en-US" dirty="0"/>
              <a:t>Have you heard the song “ Bohemian Rhapsody” by Queen?  It emulates the tradition of                          the Greek chorus in which two groups sing back and forth. </a:t>
            </a:r>
          </a:p>
          <a:p>
            <a:endParaRPr lang="en-US" dirty="0"/>
          </a:p>
          <a:p>
            <a:r>
              <a:rPr lang="en-US" dirty="0"/>
              <a:t>Recall from Cornell notes your terms:  Strophe &amp; Antistrophe</a:t>
            </a:r>
          </a:p>
          <a:p>
            <a:r>
              <a:rPr lang="en-US" dirty="0"/>
              <a:t>The chorus will dance to the right or left, taking turns as they sing.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Review:  What are roles of the chorus?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To represent the community or citizens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To serve as a measure of public opinion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To remind the audience that the outcome of the hero will impact society.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What does </a:t>
            </a:r>
            <a:r>
              <a:rPr lang="en-US" dirty="0" err="1">
                <a:solidFill>
                  <a:srgbClr val="00B050"/>
                </a:solidFill>
              </a:rPr>
              <a:t>Pytho</a:t>
            </a:r>
            <a:r>
              <a:rPr lang="en-US" dirty="0">
                <a:solidFill>
                  <a:srgbClr val="00B050"/>
                </a:solidFill>
              </a:rPr>
              <a:t> mean?  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The chorus is praying to these 3 gods to protect them from death:  _______________.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Insert images of these gods and delete my directions. 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5" y="1255780"/>
            <a:ext cx="1635954" cy="23205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76" y="3739487"/>
            <a:ext cx="2071332" cy="2761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46" y="108331"/>
            <a:ext cx="2200062" cy="312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19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11221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Amphitheaters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8019197" cy="48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Definition:  open-air structure built expressly for public performances.  </a:t>
            </a:r>
          </a:p>
          <a:p>
            <a:pPr marL="0" indent="0">
              <a:buNone/>
            </a:pPr>
            <a:r>
              <a:rPr lang="en-US" dirty="0" err="1"/>
              <a:t>Amphi</a:t>
            </a:r>
            <a:r>
              <a:rPr lang="en-US" dirty="0"/>
              <a:t> –  on both sides / around</a:t>
            </a:r>
          </a:p>
          <a:p>
            <a:pPr marL="0" indent="0">
              <a:buNone/>
            </a:pPr>
            <a:r>
              <a:rPr lang="en-US" dirty="0"/>
              <a:t>Proscenium- front of the stage</a:t>
            </a:r>
          </a:p>
          <a:p>
            <a:pPr marL="0" indent="0">
              <a:buNone/>
            </a:pPr>
            <a:r>
              <a:rPr lang="en-US" dirty="0" err="1"/>
              <a:t>Parados</a:t>
            </a:r>
            <a:r>
              <a:rPr lang="en-US" dirty="0"/>
              <a:t>— a corridor on the side where the chorus will enter</a:t>
            </a:r>
          </a:p>
          <a:p>
            <a:pPr marL="0" indent="0">
              <a:buNone/>
            </a:pPr>
            <a:r>
              <a:rPr lang="en-US" dirty="0"/>
              <a:t>What is the current name of an amphitheater in North Carolina, and where is it located?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8128B-DB26-44FD-AA48-6E70EB12C9AC}"/>
              </a:ext>
            </a:extLst>
          </p:cNvPr>
          <p:cNvSpPr txBox="1"/>
          <p:nvPr/>
        </p:nvSpPr>
        <p:spPr>
          <a:xfrm>
            <a:off x="8985380" y="658574"/>
            <a:ext cx="251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an amphitheater</a:t>
            </a:r>
          </a:p>
        </p:txBody>
      </p:sp>
    </p:spTree>
    <p:extLst>
      <p:ext uri="{BB962C8B-B14F-4D97-AF65-F5344CB8AC3E}">
        <p14:creationId xmlns:p14="http://schemas.microsoft.com/office/powerpoint/2010/main" val="152468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In lines 234-236, what aspects of his life story does Oedipus’ description of himself emphasize?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This is an example of ________________ irony.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kind?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Situational—The opposite of what you expect happens.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Dramatic—The audience knows something that the characters do not.  This builds suspense.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Verbal--sarcasm</a:t>
            </a:r>
          </a:p>
        </p:txBody>
      </p:sp>
    </p:spTree>
    <p:extLst>
      <p:ext uri="{BB962C8B-B14F-4D97-AF65-F5344CB8AC3E}">
        <p14:creationId xmlns:p14="http://schemas.microsoft.com/office/powerpoint/2010/main" val="351631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22853"/>
            <a:ext cx="10515600" cy="6123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Oedipus decides to find the murderer of Laius (pg. 285).  How does this contribute to his role as a tragic hero?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Who is Teiresias? 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What do we know about him? 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Describe Oedipus’ tones when he addresses Teiresias</a:t>
            </a:r>
            <a:r>
              <a:rPr lang="en-US" dirty="0"/>
              <a:t> (lines 322-340)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07A23-34B1-409D-9511-14C60ED4A297}"/>
              </a:ext>
            </a:extLst>
          </p:cNvPr>
          <p:cNvSpPr txBox="1"/>
          <p:nvPr/>
        </p:nvSpPr>
        <p:spPr>
          <a:xfrm>
            <a:off x="8249056" y="1828800"/>
            <a:ext cx="3531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a wise person and a second image of blindness.</a:t>
            </a:r>
          </a:p>
        </p:txBody>
      </p:sp>
    </p:spTree>
    <p:extLst>
      <p:ext uri="{BB962C8B-B14F-4D97-AF65-F5344CB8AC3E}">
        <p14:creationId xmlns:p14="http://schemas.microsoft.com/office/powerpoint/2010/main" val="412852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71393"/>
          </a:xfrm>
        </p:spPr>
        <p:txBody>
          <a:bodyPr/>
          <a:lstStyle/>
          <a:p>
            <a:r>
              <a:rPr lang="en-US" dirty="0"/>
              <a:t>Enrichment:  </a:t>
            </a:r>
            <a:r>
              <a:rPr lang="en-US" dirty="0" err="1"/>
              <a:t>Teiresias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36" y="1153391"/>
            <a:ext cx="8659091" cy="55279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According to one legend, during his youth, </a:t>
            </a:r>
            <a:r>
              <a:rPr lang="en-US" dirty="0" err="1"/>
              <a:t>Teiresias</a:t>
            </a:r>
            <a:r>
              <a:rPr lang="en-US" dirty="0"/>
              <a:t> came upon a male and a female snake on Mount Cithaeron, near Thebes.  He struck them with his staff, killing the female.  Immediately, </a:t>
            </a:r>
            <a:r>
              <a:rPr lang="en-US" dirty="0" err="1"/>
              <a:t>Teiresias</a:t>
            </a:r>
            <a:r>
              <a:rPr lang="en-US" dirty="0"/>
              <a:t> was transformed into a woman.  Some time later, he came upon another pair of snakes.  This time, he killed the male.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another legend, Zeus and Hera were arguing whether men or women are more capable of enjoying physical pleasure.  They called on </a:t>
            </a:r>
            <a:r>
              <a:rPr lang="en-US" dirty="0" err="1"/>
              <a:t>Teiresias</a:t>
            </a:r>
            <a:r>
              <a:rPr lang="en-US" dirty="0"/>
              <a:t> to resolve the dispute because he had been both male and female during his life.  </a:t>
            </a:r>
            <a:r>
              <a:rPr lang="en-US" dirty="0" err="1"/>
              <a:t>Teiresias</a:t>
            </a:r>
            <a:r>
              <a:rPr lang="en-US" dirty="0"/>
              <a:t> answered that  the pleasure is greater for women.  Infuriated, Hera blinded him on the spot, while Zeus rewarded him with the gift of prophecy.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yet another legend, </a:t>
            </a:r>
            <a:r>
              <a:rPr lang="en-US" dirty="0" err="1"/>
              <a:t>Teiresias</a:t>
            </a:r>
            <a:r>
              <a:rPr lang="en-US" dirty="0"/>
              <a:t> accidently caught sight of Athena bathing and was struck blind.  But, because </a:t>
            </a:r>
            <a:r>
              <a:rPr lang="en-US" dirty="0" err="1"/>
              <a:t>Teiresias</a:t>
            </a:r>
            <a:r>
              <a:rPr lang="en-US" dirty="0"/>
              <a:t>’ mother, </a:t>
            </a:r>
            <a:r>
              <a:rPr lang="en-US" dirty="0" err="1"/>
              <a:t>Chariclo</a:t>
            </a:r>
            <a:r>
              <a:rPr lang="en-US" dirty="0"/>
              <a:t>, was Athena’s favorite nymph, the goddess gave him the gift of prophecy and long life in place of his sight.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What do the “versions” that explain the oracle show you about Greek mythology?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EDF64-8D77-4D6E-9598-2D1EDA58120C}"/>
              </a:ext>
            </a:extLst>
          </p:cNvPr>
          <p:cNvSpPr txBox="1"/>
          <p:nvPr/>
        </p:nvSpPr>
        <p:spPr>
          <a:xfrm>
            <a:off x="9344679" y="1153391"/>
            <a:ext cx="200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images of a snake, a fairy, and something to help predict the future</a:t>
            </a:r>
          </a:p>
        </p:txBody>
      </p:sp>
    </p:spTree>
    <p:extLst>
      <p:ext uri="{BB962C8B-B14F-4D97-AF65-F5344CB8AC3E}">
        <p14:creationId xmlns:p14="http://schemas.microsoft.com/office/powerpoint/2010/main" val="9591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635" y="4901856"/>
            <a:ext cx="2946779" cy="1325563"/>
          </a:xfrm>
        </p:spPr>
        <p:txBody>
          <a:bodyPr>
            <a:normAutofit/>
          </a:bodyPr>
          <a:lstStyle/>
          <a:p>
            <a:r>
              <a:rPr lang="en-US" sz="2000" dirty="0"/>
              <a:t>Insert an image of anger, frustration, or temper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3" y="1293362"/>
            <a:ext cx="10515600" cy="50937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List three phrases that show strong emotional connotations</a:t>
            </a:r>
            <a:r>
              <a:rPr lang="en-US" dirty="0"/>
              <a:t>.  (This is drama, after all.)</a:t>
            </a:r>
          </a:p>
          <a:p>
            <a:r>
              <a:rPr lang="en-US" dirty="0"/>
              <a:t>Example: “</a:t>
            </a:r>
            <a:r>
              <a:rPr lang="en-US" dirty="0" err="1"/>
              <a:t>You’d_______us</a:t>
            </a:r>
            <a:r>
              <a:rPr lang="en-US" dirty="0"/>
              <a:t>” (line 349). </a:t>
            </a:r>
          </a:p>
          <a:p>
            <a:r>
              <a:rPr lang="en-US" dirty="0"/>
              <a:t>“You would </a:t>
            </a:r>
            <a:r>
              <a:rPr lang="en-US" dirty="0">
                <a:solidFill>
                  <a:srgbClr val="FF0000"/>
                </a:solidFill>
              </a:rPr>
              <a:t>___________</a:t>
            </a:r>
            <a:r>
              <a:rPr lang="en-US" dirty="0"/>
              <a:t> us and </a:t>
            </a:r>
            <a:r>
              <a:rPr lang="en-US" dirty="0">
                <a:solidFill>
                  <a:srgbClr val="FF0000"/>
                </a:solidFill>
              </a:rPr>
              <a:t>__________</a:t>
            </a:r>
            <a:r>
              <a:rPr lang="en-US" dirty="0"/>
              <a:t> the city” (line 362).</a:t>
            </a:r>
          </a:p>
          <a:p>
            <a:r>
              <a:rPr lang="en-US" dirty="0"/>
              <a:t>“I will not bring this </a:t>
            </a:r>
            <a:r>
              <a:rPr lang="en-US" dirty="0">
                <a:solidFill>
                  <a:srgbClr val="FF0000"/>
                </a:solidFill>
              </a:rPr>
              <a:t>_________</a:t>
            </a:r>
            <a:r>
              <a:rPr lang="en-US" dirty="0"/>
              <a:t> upon us both” (line 363).  </a:t>
            </a:r>
          </a:p>
          <a:p>
            <a:r>
              <a:rPr lang="en-US" dirty="0"/>
              <a:t>“How </a:t>
            </a:r>
            <a:r>
              <a:rPr lang="en-US" dirty="0">
                <a:solidFill>
                  <a:srgbClr val="FF0000"/>
                </a:solidFill>
              </a:rPr>
              <a:t>______________</a:t>
            </a:r>
            <a:r>
              <a:rPr lang="en-US" dirty="0"/>
              <a:t> you started up this taunt!” (391).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Why is Oedipus upset with </a:t>
            </a:r>
            <a:r>
              <a:rPr lang="en-US" dirty="0" err="1">
                <a:solidFill>
                  <a:srgbClr val="00B050"/>
                </a:solidFill>
              </a:rPr>
              <a:t>Teiresias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(lines 380-386)?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Notice another </a:t>
            </a:r>
            <a:r>
              <a:rPr lang="en-US" dirty="0">
                <a:solidFill>
                  <a:srgbClr val="FF0000"/>
                </a:solidFill>
              </a:rPr>
              <a:t>example of his tragic flaw</a:t>
            </a:r>
            <a:r>
              <a:rPr lang="en-US" dirty="0"/>
              <a:t>!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0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962"/>
            <a:ext cx="10515600" cy="1325563"/>
          </a:xfrm>
        </p:spPr>
        <p:txBody>
          <a:bodyPr/>
          <a:lstStyle/>
          <a:p>
            <a:r>
              <a:rPr lang="en-US" dirty="0"/>
              <a:t>Paraphrase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90" y="1129434"/>
            <a:ext cx="10515600" cy="5406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“I say that with </a:t>
            </a:r>
            <a:r>
              <a:rPr lang="en-US" dirty="0">
                <a:solidFill>
                  <a:srgbClr val="7030A0"/>
                </a:solidFill>
              </a:rPr>
              <a:t>those you love best </a:t>
            </a:r>
            <a:r>
              <a:rPr lang="en-US" dirty="0"/>
              <a:t>you live foulest shame unconsciously and do not see where you are in calamity” (lines 410-412).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Who says this?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he mean?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Greek, this phrase, </a:t>
            </a:r>
            <a:r>
              <a:rPr lang="en-US" dirty="0">
                <a:solidFill>
                  <a:srgbClr val="7030A0"/>
                </a:solidFill>
              </a:rPr>
              <a:t>those you love best</a:t>
            </a:r>
            <a:r>
              <a:rPr lang="en-US" dirty="0"/>
              <a:t>, refers to:</a:t>
            </a:r>
          </a:p>
          <a:p>
            <a:r>
              <a:rPr lang="en-US" dirty="0"/>
              <a:t>Those who are your closest kin</a:t>
            </a:r>
          </a:p>
          <a:p>
            <a:r>
              <a:rPr lang="en-US" dirty="0"/>
              <a:t>Most trusted allies</a:t>
            </a:r>
          </a:p>
          <a:p>
            <a:r>
              <a:rPr lang="en-US" dirty="0"/>
              <a:t>Dearest friends</a:t>
            </a:r>
          </a:p>
          <a:p>
            <a:r>
              <a:rPr lang="en-US" dirty="0"/>
              <a:t>Most beloved (spouse)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B0CB4-C90F-4EEA-8426-F3EF372B01C5}"/>
              </a:ext>
            </a:extLst>
          </p:cNvPr>
          <p:cNvSpPr txBox="1"/>
          <p:nvPr/>
        </p:nvSpPr>
        <p:spPr>
          <a:xfrm>
            <a:off x="9731829" y="3429000"/>
            <a:ext cx="2024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heartbreak or family drama</a:t>
            </a:r>
          </a:p>
        </p:txBody>
      </p:sp>
    </p:spTree>
    <p:extLst>
      <p:ext uri="{BB962C8B-B14F-4D97-AF65-F5344CB8AC3E}">
        <p14:creationId xmlns:p14="http://schemas.microsoft.com/office/powerpoint/2010/main" val="265396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70318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Oracle’s Validity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828975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Sophia is the Goddess of ______________________.  The Sophists were the first paid professional teachers in Athens.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Protagoras said, “Man is the measure of all things.”</a:t>
            </a:r>
          </a:p>
          <a:p>
            <a:pPr marL="0" indent="0">
              <a:buNone/>
            </a:pPr>
            <a:r>
              <a:rPr lang="en-US" dirty="0"/>
              <a:t>Antiphon said prophecy is “the guess of an intelligent man.”</a:t>
            </a:r>
          </a:p>
          <a:p>
            <a:pPr marL="0" indent="0">
              <a:buNone/>
            </a:pPr>
            <a:r>
              <a:rPr lang="en-US" dirty="0" err="1"/>
              <a:t>Euripedes</a:t>
            </a:r>
            <a:r>
              <a:rPr lang="en-US" dirty="0"/>
              <a:t>’ character Helen states, “The best prophet is intelligence and good counsel.”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Sophist beliefs relate to the role of the Oracle?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is this debate reflected in Oedipus’ response to Teiresias when he learns the truth about his past</a:t>
            </a:r>
            <a:r>
              <a:rPr lang="en-US" dirty="0"/>
              <a:t>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1E56D3-2EA9-484C-A6A3-3C5D27E37677}"/>
              </a:ext>
            </a:extLst>
          </p:cNvPr>
          <p:cNvSpPr txBox="1"/>
          <p:nvPr/>
        </p:nvSpPr>
        <p:spPr>
          <a:xfrm>
            <a:off x="9848461" y="776288"/>
            <a:ext cx="202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to symbolize wisdom</a:t>
            </a:r>
          </a:p>
        </p:txBody>
      </p:sp>
    </p:spTree>
    <p:extLst>
      <p:ext uri="{BB962C8B-B14F-4D97-AF65-F5344CB8AC3E}">
        <p14:creationId xmlns:p14="http://schemas.microsoft.com/office/powerpoint/2010/main" val="1007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5473"/>
            <a:ext cx="10515600" cy="6031490"/>
          </a:xfrm>
        </p:spPr>
        <p:txBody>
          <a:bodyPr/>
          <a:lstStyle/>
          <a:p>
            <a:r>
              <a:rPr lang="en-US" dirty="0"/>
              <a:t>What is the most infuriating thing someone can say or believe about who you are?  For instance, I would be extremely upset if someone were to accuse me of not being faithful to my husband.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Where do you stand on the debate between intelligent predictions and people who claim to see the future?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Did you know that there’s a “seer” in the Old Testament whom King David goes to speak with?  What’s the name? Mediums are forbidden and illegal, punishable by death, another opposition to distinguish Christianity from Greek pagan beliefs.  </a:t>
            </a:r>
            <a:r>
              <a:rPr lang="en-US" dirty="0"/>
              <a:t>(Google is your friend.)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1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969525" cy="1325563"/>
          </a:xfrm>
        </p:spPr>
        <p:txBody>
          <a:bodyPr/>
          <a:lstStyle/>
          <a:p>
            <a:r>
              <a:rPr lang="en-US" dirty="0"/>
              <a:t>Pg. 484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Line 495, Oedipus does not ask, “My parents?” but rather, “What parents?”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does this one small difference in word choice change the meaning?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</a:t>
            </a:r>
            <a:r>
              <a:rPr lang="en-US" dirty="0" err="1"/>
              <a:t>Teiresias</a:t>
            </a:r>
            <a:r>
              <a:rPr lang="en-US" dirty="0"/>
              <a:t> is paralleling how Oedipus described himself earlier in lines 512-515.  What’s the difference?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1E3A7-76FA-4829-894B-80A8EDD71D7F}"/>
              </a:ext>
            </a:extLst>
          </p:cNvPr>
          <p:cNvSpPr txBox="1"/>
          <p:nvPr/>
        </p:nvSpPr>
        <p:spPr>
          <a:xfrm>
            <a:off x="9116008" y="615820"/>
            <a:ext cx="223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 picture that shows one’s identity</a:t>
            </a:r>
          </a:p>
        </p:txBody>
      </p:sp>
    </p:spTree>
    <p:extLst>
      <p:ext uri="{BB962C8B-B14F-4D97-AF65-F5344CB8AC3E}">
        <p14:creationId xmlns:p14="http://schemas.microsoft.com/office/powerpoint/2010/main" val="11094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963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Enrichment:  Teiresias</vt:lpstr>
      <vt:lpstr>Insert an image of anger, frustration, or temper</vt:lpstr>
      <vt:lpstr>Paraphrase</vt:lpstr>
      <vt:lpstr>The Oracle’s Validity</vt:lpstr>
      <vt:lpstr>PowerPoint Presentation</vt:lpstr>
      <vt:lpstr>Pg. 484</vt:lpstr>
      <vt:lpstr>Amphitheaters</vt:lpstr>
    </vt:vector>
  </TitlesOfParts>
  <Company>Onslow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Covert</dc:creator>
  <cp:lastModifiedBy>Mamacita</cp:lastModifiedBy>
  <cp:revision>29</cp:revision>
  <cp:lastPrinted>2016-12-09T14:38:51Z</cp:lastPrinted>
  <dcterms:created xsi:type="dcterms:W3CDTF">2016-12-02T14:09:33Z</dcterms:created>
  <dcterms:modified xsi:type="dcterms:W3CDTF">2020-01-09T13:35:20Z</dcterms:modified>
</cp:coreProperties>
</file>