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4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46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7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13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9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7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3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8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1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5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96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4DEE4-D1D9-422A-818E-F8DF63A35D38}" type="datetimeFigureOut">
              <a:rPr lang="en-US" smtClean="0"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9A33C-1859-44BA-89E6-A92E09136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9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91045" y="800100"/>
            <a:ext cx="104844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Why does Creon come to the scene?  </a:t>
            </a:r>
            <a:endParaRPr lang="en-US" dirty="0"/>
          </a:p>
          <a:p>
            <a:endParaRPr lang="en-US" dirty="0"/>
          </a:p>
          <a:p>
            <a:r>
              <a:rPr lang="en-US" dirty="0"/>
              <a:t>Their exchange is similar to a modern courtroom cross-examination.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Oedipus questions him awhile as Creon explains….</a:t>
            </a:r>
          </a:p>
          <a:p>
            <a:r>
              <a:rPr lang="en-US" dirty="0">
                <a:solidFill>
                  <a:srgbClr val="00B050"/>
                </a:solidFill>
              </a:rPr>
              <a:t>(line 634)  His response when Laius was first murdered:  ________________.</a:t>
            </a:r>
          </a:p>
          <a:p>
            <a:r>
              <a:rPr lang="en-US" dirty="0">
                <a:solidFill>
                  <a:srgbClr val="00B050"/>
                </a:solidFill>
              </a:rPr>
              <a:t>(line 636-41)  He must have plotted to _______________ Oedipus when he first went to get Teiresias.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One of the casualties of the Athenian empire was the legal system as it applied to allies and other non-citizens.  As a “tyrant city,” Athens meted out summary and often brutal retribution or “justice.”  Oedipus is not only an individual but the embodiment of imperial Athens, the polis </a:t>
            </a:r>
            <a:r>
              <a:rPr lang="en-US" dirty="0" err="1">
                <a:solidFill>
                  <a:srgbClr val="0070C0"/>
                </a:solidFill>
              </a:rPr>
              <a:t>tyrannos</a:t>
            </a:r>
            <a:r>
              <a:rPr lang="en-US" dirty="0">
                <a:solidFill>
                  <a:srgbClr val="0070C0"/>
                </a:solidFill>
              </a:rPr>
              <a:t>.  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On the other hand, Athenians prized their legal system because it afforded citizens a way to secure justice without violence.  They had a method of finding out the facts and determining guilt / innocence and mitigating circumstances.</a:t>
            </a: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What is Oedipus’ accusation?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What does this show about Oedipus’ character? (tragic </a:t>
            </a:r>
            <a:r>
              <a:rPr lang="en-US">
                <a:solidFill>
                  <a:srgbClr val="FF0000"/>
                </a:solidFill>
              </a:rPr>
              <a:t>flaw)</a:t>
            </a:r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02C8BE-0F52-4073-A22E-0A4C6E511D97}"/>
              </a:ext>
            </a:extLst>
          </p:cNvPr>
          <p:cNvSpPr txBox="1"/>
          <p:nvPr/>
        </p:nvSpPr>
        <p:spPr>
          <a:xfrm>
            <a:off x="8821882" y="363682"/>
            <a:ext cx="2660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that shows judgment / jury.</a:t>
            </a:r>
          </a:p>
        </p:txBody>
      </p:sp>
    </p:spTree>
    <p:extLst>
      <p:ext uri="{BB962C8B-B14F-4D97-AF65-F5344CB8AC3E}">
        <p14:creationId xmlns:p14="http://schemas.microsoft.com/office/powerpoint/2010/main" val="1351898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134" y="497750"/>
            <a:ext cx="8204200" cy="5154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Foil Character– someone with a similar path as the protagonist who makes different decisions (as a contrast in character traits)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Creon</a:t>
            </a:r>
          </a:p>
          <a:p>
            <a:r>
              <a:rPr lang="en-US" dirty="0"/>
              <a:t>Faces accusations (treason / murder)</a:t>
            </a:r>
          </a:p>
          <a:p>
            <a:r>
              <a:rPr lang="en-US" dirty="0"/>
              <a:t>Royal family  (claim to the throne)</a:t>
            </a:r>
          </a:p>
          <a:p>
            <a:r>
              <a:rPr lang="en-US" dirty="0"/>
              <a:t>Oedipus’ _____________ brother-in-law</a:t>
            </a:r>
          </a:p>
          <a:p>
            <a:r>
              <a:rPr lang="en-US" dirty="0"/>
              <a:t>(lines 661-662)  </a:t>
            </a:r>
            <a:r>
              <a:rPr lang="en-US" dirty="0">
                <a:solidFill>
                  <a:srgbClr val="7030A0"/>
                </a:solidFill>
              </a:rPr>
              <a:t>______________________(opposite of the tragic flaw)</a:t>
            </a: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A8559B-9A7E-4BCF-B3EB-2A86B9E81C53}"/>
              </a:ext>
            </a:extLst>
          </p:cNvPr>
          <p:cNvSpPr txBox="1"/>
          <p:nvPr/>
        </p:nvSpPr>
        <p:spPr>
          <a:xfrm>
            <a:off x="8499764" y="1704109"/>
            <a:ext cx="2899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 mirror</a:t>
            </a:r>
          </a:p>
        </p:txBody>
      </p:sp>
    </p:spTree>
    <p:extLst>
      <p:ext uri="{BB962C8B-B14F-4D97-AF65-F5344CB8AC3E}">
        <p14:creationId xmlns:p14="http://schemas.microsoft.com/office/powerpoint/2010/main" val="291750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Chorus = Our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____________ because Creon is innocent.</a:t>
            </a:r>
          </a:p>
          <a:p>
            <a:r>
              <a:rPr lang="en-US" dirty="0"/>
              <a:t>Oedipus is being ________________!</a:t>
            </a:r>
          </a:p>
          <a:p>
            <a:r>
              <a:rPr lang="en-US" dirty="0"/>
              <a:t>We fear that if Creon is killed, it will add _______________ within our city already suffering from battle and the plague.  (lines 745-46).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C17A74-C2FD-455E-84C1-8657E80F4A1B}"/>
              </a:ext>
            </a:extLst>
          </p:cNvPr>
          <p:cNvSpPr txBox="1"/>
          <p:nvPr/>
        </p:nvSpPr>
        <p:spPr>
          <a:xfrm>
            <a:off x="8468591" y="5081155"/>
            <a:ext cx="305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 chorus</a:t>
            </a:r>
          </a:p>
        </p:txBody>
      </p:sp>
    </p:spTree>
    <p:extLst>
      <p:ext uri="{BB962C8B-B14F-4D97-AF65-F5344CB8AC3E}">
        <p14:creationId xmlns:p14="http://schemas.microsoft.com/office/powerpoint/2010/main" val="423937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5770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How does Jocasta respond to the argument between Oedipus and Creon?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does this parallel? 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is the effect of a series of questions?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How does Oedipus want to react to Creon?  </a:t>
            </a:r>
            <a:endParaRPr lang="en-US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9FD386-C412-41FB-A6C7-C43799726EAF}"/>
              </a:ext>
            </a:extLst>
          </p:cNvPr>
          <p:cNvSpPr txBox="1"/>
          <p:nvPr/>
        </p:nvSpPr>
        <p:spPr>
          <a:xfrm>
            <a:off x="8925791" y="4457700"/>
            <a:ext cx="3054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the grim reaper</a:t>
            </a:r>
          </a:p>
        </p:txBody>
      </p:sp>
    </p:spTree>
    <p:extLst>
      <p:ext uri="{BB962C8B-B14F-4D97-AF65-F5344CB8AC3E}">
        <p14:creationId xmlns:p14="http://schemas.microsoft.com/office/powerpoint/2010/main" val="63616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3466" y="406664"/>
            <a:ext cx="7222067" cy="6197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(lines 768-772)  Why is it appropriate for the Athenian maritime empire to think of rule in terms of navigation?  “Steered the country / guide”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What does Jocasta believe about Laius’ death?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can the audience infer by Jocasta’s conclusion in lines 805-807?  (</a:t>
            </a:r>
            <a:r>
              <a:rPr lang="en-US" dirty="0" err="1">
                <a:solidFill>
                  <a:srgbClr val="FF0000"/>
                </a:solidFill>
              </a:rPr>
              <a:t>pg</a:t>
            </a:r>
            <a:r>
              <a:rPr lang="en-US" dirty="0">
                <a:solidFill>
                  <a:srgbClr val="FF0000"/>
                </a:solidFill>
              </a:rPr>
              <a:t> 493)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1803CC-711A-4E0D-877F-8D64D6137141}"/>
              </a:ext>
            </a:extLst>
          </p:cNvPr>
          <p:cNvSpPr txBox="1"/>
          <p:nvPr/>
        </p:nvSpPr>
        <p:spPr>
          <a:xfrm>
            <a:off x="415636" y="1111827"/>
            <a:ext cx="3210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 boat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7137400" cy="556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does Oedipus’ exclamations to Zeus show without saying it directly?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Why is Jocasta frightened?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What does the servant ask of Jocasta when he sees that Laius is dead and Oedipus is king?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What does his reaction indicate?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0853F23-F1CC-452E-B272-EB5ADF16EE86}"/>
              </a:ext>
            </a:extLst>
          </p:cNvPr>
          <p:cNvSpPr txBox="1"/>
          <p:nvPr/>
        </p:nvSpPr>
        <p:spPr>
          <a:xfrm>
            <a:off x="8811491" y="2088573"/>
            <a:ext cx="233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Insert an image of a shepherd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38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430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Chorus = Our Reaction</vt:lpstr>
      <vt:lpstr>PowerPoint Presentation</vt:lpstr>
      <vt:lpstr>PowerPoint Presentation</vt:lpstr>
      <vt:lpstr>PowerPoint Presentation</vt:lpstr>
    </vt:vector>
  </TitlesOfParts>
  <Company>Onslow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 Covert</dc:creator>
  <cp:lastModifiedBy>Mamacita</cp:lastModifiedBy>
  <cp:revision>14</cp:revision>
  <dcterms:created xsi:type="dcterms:W3CDTF">2016-12-09T13:49:11Z</dcterms:created>
  <dcterms:modified xsi:type="dcterms:W3CDTF">2020-01-09T13:53:38Z</dcterms:modified>
</cp:coreProperties>
</file>