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DEE7D35-D236-4BF3-AB1A-F7FB8739DFD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98687AC-00AA-42AA-9791-FBBE4FCE60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868362"/>
          </a:xfrm>
        </p:spPr>
        <p:txBody>
          <a:bodyPr/>
          <a:lstStyle/>
          <a:p>
            <a:r>
              <a:rPr lang="en-US" dirty="0" smtClean="0"/>
              <a:t>“The Long Exile”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8229600" cy="6172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How is </a:t>
            </a:r>
            <a:r>
              <a:rPr lang="en-US" sz="2000" dirty="0" err="1" smtClean="0"/>
              <a:t>Aksionov</a:t>
            </a:r>
            <a:r>
              <a:rPr lang="en-US" sz="2000" dirty="0" smtClean="0"/>
              <a:t> characterized at the beginning of the story? How does he develop? Based on this, does his final decision about </a:t>
            </a:r>
            <a:r>
              <a:rPr lang="en-US" sz="2000" dirty="0" err="1" smtClean="0"/>
              <a:t>Makar</a:t>
            </a:r>
            <a:r>
              <a:rPr lang="en-US" sz="2000" dirty="0" smtClean="0"/>
              <a:t> surprise you? Why or why not?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Find examples of foreshadowing throughout the text – how does Tolstoy use foreshadowing to build suspense?</a:t>
            </a:r>
            <a:r>
              <a:rPr lang="en-US" sz="2000" dirty="0"/>
              <a:t>	</a:t>
            </a:r>
            <a:r>
              <a:rPr lang="en-US" sz="2000" dirty="0" smtClean="0"/>
              <a:t>                                              		~consider: “I was sent here for nothing.”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How does </a:t>
            </a:r>
            <a:r>
              <a:rPr lang="en-US" sz="2000" dirty="0" err="1" smtClean="0"/>
              <a:t>Askionov</a:t>
            </a:r>
            <a:r>
              <a:rPr lang="en-US" sz="2000" dirty="0" smtClean="0"/>
              <a:t> react when he is accused of the crime? How does his wife react? Why might this be significant?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How do you think </a:t>
            </a:r>
            <a:r>
              <a:rPr lang="en-US" sz="2000" dirty="0" err="1" smtClean="0"/>
              <a:t>Aksionov</a:t>
            </a:r>
            <a:r>
              <a:rPr lang="en-US" sz="2000" dirty="0" smtClean="0"/>
              <a:t> figures out </a:t>
            </a:r>
            <a:r>
              <a:rPr lang="en-US" sz="2000" dirty="0" err="1" smtClean="0"/>
              <a:t>Makar</a:t>
            </a:r>
            <a:r>
              <a:rPr lang="en-US" sz="2000" dirty="0" smtClean="0"/>
              <a:t> is the real murderer? How does he react? What does his reaction show? How might </a:t>
            </a:r>
            <a:r>
              <a:rPr lang="en-US" sz="2000" b="1" dirty="0" smtClean="0"/>
              <a:t>you</a:t>
            </a:r>
            <a:r>
              <a:rPr lang="en-US" sz="2000" dirty="0" smtClean="0"/>
              <a:t> react in a similar situation?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IRONY:</a:t>
            </a:r>
          </a:p>
          <a:p>
            <a:pPr marL="914400" lvl="1" indent="-514350">
              <a:buAutoNum type="arabicPeriod"/>
            </a:pPr>
            <a:r>
              <a:rPr lang="en-US" sz="2000" dirty="0" smtClean="0"/>
              <a:t>How could </a:t>
            </a:r>
            <a:r>
              <a:rPr lang="en-US" sz="2000" dirty="0" err="1" smtClean="0"/>
              <a:t>Aksionov’s</a:t>
            </a:r>
            <a:r>
              <a:rPr lang="en-US" sz="2000" dirty="0" smtClean="0"/>
              <a:t> reputation in the prison be seen as ironic?</a:t>
            </a:r>
          </a:p>
          <a:p>
            <a:pPr marL="914400" lvl="1" indent="-514350">
              <a:buAutoNum type="arabicPeriod"/>
            </a:pPr>
            <a:r>
              <a:rPr lang="en-US" sz="2000" dirty="0" smtClean="0"/>
              <a:t>How is the ending of the story ironic?</a:t>
            </a:r>
          </a:p>
          <a:p>
            <a:pPr marL="914400" lvl="1" indent="-514350">
              <a:buAutoNum type="arabicPeriod"/>
            </a:pPr>
            <a:r>
              <a:rPr lang="en-US" sz="2000" smtClean="0"/>
              <a:t>Other </a:t>
            </a:r>
            <a:r>
              <a:rPr lang="en-US" sz="2000" dirty="0" smtClean="0"/>
              <a:t>examples?</a:t>
            </a:r>
          </a:p>
          <a:p>
            <a:pPr marL="91440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5602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</TotalTime>
  <Words>56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Horizon</vt:lpstr>
      <vt:lpstr>“The Long Exile” 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Long Exile” </dc:title>
  <dc:creator>Jennifer Dutton</dc:creator>
  <cp:lastModifiedBy>Jennifer Dutton</cp:lastModifiedBy>
  <cp:revision>3</cp:revision>
  <dcterms:created xsi:type="dcterms:W3CDTF">2014-12-02T20:47:22Z</dcterms:created>
  <dcterms:modified xsi:type="dcterms:W3CDTF">2016-12-15T12:02:51Z</dcterms:modified>
</cp:coreProperties>
</file>